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8288000" cy="10287000"/>
  <p:notesSz cx="6858000" cy="9144000"/>
  <p:embeddedFontLst>
    <p:embeddedFont>
      <p:font typeface="Barlow Condensed Heavy" charset="1" panose="00000A06000000000000"/>
      <p:regular r:id="rId67"/>
    </p:embeddedFont>
    <p:embeddedFont>
      <p:font typeface="Akzidenz-Grotesk Heavy" charset="1" panose="02000503050000020004"/>
      <p:regular r:id="rId68"/>
    </p:embeddedFont>
    <p:embeddedFont>
      <p:font typeface="Canva Sans Bold" charset="1" panose="020B0803030501040103"/>
      <p:regular r:id="rId69"/>
    </p:embeddedFont>
    <p:embeddedFont>
      <p:font typeface="Aileron" charset="1" panose="00000500000000000000"/>
      <p:regular r:id="rId70"/>
    </p:embeddedFont>
    <p:embeddedFont>
      <p:font typeface="Aileron Bold" charset="1" panose="00000800000000000000"/>
      <p:regular r:id="rId71"/>
    </p:embeddedFont>
    <p:embeddedFont>
      <p:font typeface="Aileron Heavy" charset="1" panose="00000A00000000000000"/>
      <p:regular r:id="rId72"/>
    </p:embeddedFont>
    <p:embeddedFont>
      <p:font typeface="Canva Sans" charset="1" panose="020B0503030501040103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92734" y="0"/>
            <a:ext cx="22363043" cy="10287000"/>
          </a:xfrm>
          <a:custGeom>
            <a:avLst/>
            <a:gdLst/>
            <a:ahLst/>
            <a:cxnLst/>
            <a:rect r="r" b="b" t="t" l="l"/>
            <a:pathLst>
              <a:path h="10287000" w="22363043">
                <a:moveTo>
                  <a:pt x="0" y="0"/>
                </a:moveTo>
                <a:lnTo>
                  <a:pt x="22363044" y="0"/>
                </a:lnTo>
                <a:lnTo>
                  <a:pt x="22363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103" y="190500"/>
            <a:ext cx="10928153" cy="16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true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HR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92734" y="895350"/>
            <a:ext cx="7315200" cy="140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true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Workforce, Performance, and Attrition Insights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044700" y="3797300"/>
            <a:ext cx="17161987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3289300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914036" y="4494212"/>
            <a:ext cx="7536274" cy="3984805"/>
          </a:xfrm>
          <a:custGeom>
            <a:avLst/>
            <a:gdLst/>
            <a:ahLst/>
            <a:cxnLst/>
            <a:rect r="r" b="b" t="t" l="l"/>
            <a:pathLst>
              <a:path h="3984805" w="7536274">
                <a:moveTo>
                  <a:pt x="0" y="0"/>
                </a:moveTo>
                <a:lnTo>
                  <a:pt x="7536274" y="0"/>
                </a:lnTo>
                <a:lnTo>
                  <a:pt x="7536274" y="3984805"/>
                </a:lnTo>
                <a:lnTo>
                  <a:pt x="0" y="398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636000" y="3289300"/>
            <a:ext cx="1016000" cy="10160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51300" y="3289300"/>
            <a:ext cx="1016000" cy="10160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158071" y="5143500"/>
            <a:ext cx="8202459" cy="2062480"/>
          </a:xfrm>
          <a:custGeom>
            <a:avLst/>
            <a:gdLst/>
            <a:ahLst/>
            <a:cxnLst/>
            <a:rect r="r" b="b" t="t" l="l"/>
            <a:pathLst>
              <a:path h="2062480" w="8202459">
                <a:moveTo>
                  <a:pt x="0" y="0"/>
                </a:moveTo>
                <a:lnTo>
                  <a:pt x="8202458" y="0"/>
                </a:lnTo>
                <a:lnTo>
                  <a:pt x="8202458" y="2062480"/>
                </a:lnTo>
                <a:lnTo>
                  <a:pt x="0" y="206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77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92111" y="4506155"/>
            <a:ext cx="7703779" cy="3659295"/>
          </a:xfrm>
          <a:custGeom>
            <a:avLst/>
            <a:gdLst/>
            <a:ahLst/>
            <a:cxnLst/>
            <a:rect r="r" b="b" t="t" l="l"/>
            <a:pathLst>
              <a:path h="3659295" w="7703779">
                <a:moveTo>
                  <a:pt x="0" y="0"/>
                </a:moveTo>
                <a:lnTo>
                  <a:pt x="7703778" y="0"/>
                </a:lnTo>
                <a:lnTo>
                  <a:pt x="7703778" y="3659295"/>
                </a:lnTo>
                <a:lnTo>
                  <a:pt x="0" y="365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4612838" y="2021205"/>
            <a:ext cx="82350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Cleaning by Excel (Query)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6558379" y="904099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duplicates, trim spaces, normalize text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55985" y="2021205"/>
            <a:ext cx="86681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Further Cleaning in Python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31821" y="8740955"/>
            <a:ext cx="104243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Merging the mapping tables and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2 tables for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7121" y="904099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Salary Outliers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78025" y="2020221"/>
            <a:ext cx="53715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Denormalization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45899" y="3797300"/>
            <a:ext cx="22344756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36700" y="3289300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51300" y="3289300"/>
            <a:ext cx="1016000" cy="10160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860381" y="4686300"/>
            <a:ext cx="9764841" cy="3539755"/>
          </a:xfrm>
          <a:custGeom>
            <a:avLst/>
            <a:gdLst/>
            <a:ahLst/>
            <a:cxnLst/>
            <a:rect r="r" b="b" t="t" l="l"/>
            <a:pathLst>
              <a:path h="3539755" w="9764841">
                <a:moveTo>
                  <a:pt x="0" y="0"/>
                </a:moveTo>
                <a:lnTo>
                  <a:pt x="9764841" y="0"/>
                </a:lnTo>
                <a:lnTo>
                  <a:pt x="9764841" y="3539755"/>
                </a:lnTo>
                <a:lnTo>
                  <a:pt x="0" y="353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80782" y="3288316"/>
            <a:ext cx="1016000" cy="10160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072045" y="2020221"/>
            <a:ext cx="73224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 Cleaning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754979" y="5424938"/>
            <a:ext cx="8202459" cy="2062480"/>
          </a:xfrm>
          <a:custGeom>
            <a:avLst/>
            <a:gdLst/>
            <a:ahLst/>
            <a:cxnLst/>
            <a:rect r="r" b="b" t="t" l="l"/>
            <a:pathLst>
              <a:path h="2062480" w="8202459">
                <a:moveTo>
                  <a:pt x="0" y="0"/>
                </a:moveTo>
                <a:lnTo>
                  <a:pt x="8202459" y="0"/>
                </a:lnTo>
                <a:lnTo>
                  <a:pt x="8202459" y="2062479"/>
                </a:lnTo>
                <a:lnTo>
                  <a:pt x="0" y="2062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77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69803" y="2019729"/>
            <a:ext cx="86681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Further Cleaning in Python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1821" y="8788030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Salary Outliers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4247362" y="8737771"/>
            <a:ext cx="104243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Merging the mapping tables and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2 tables for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1839977" y="2020221"/>
            <a:ext cx="53715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Denormalization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37910" y="8792909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 date validation, dropped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5288250" y="4566760"/>
            <a:ext cx="7703779" cy="3659295"/>
          </a:xfrm>
          <a:custGeom>
            <a:avLst/>
            <a:gdLst/>
            <a:ahLst/>
            <a:cxnLst/>
            <a:rect r="r" b="b" t="t" l="l"/>
            <a:pathLst>
              <a:path h="3659295" w="7703779">
                <a:moveTo>
                  <a:pt x="0" y="0"/>
                </a:moveTo>
                <a:lnTo>
                  <a:pt x="7703779" y="0"/>
                </a:lnTo>
                <a:lnTo>
                  <a:pt x="7703779" y="3659295"/>
                </a:lnTo>
                <a:lnTo>
                  <a:pt x="0" y="365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45899" y="3797300"/>
            <a:ext cx="18810565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751300" y="3289300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289300"/>
            <a:ext cx="1016000" cy="10160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715502" y="4891523"/>
            <a:ext cx="8796127" cy="3188596"/>
          </a:xfrm>
          <a:custGeom>
            <a:avLst/>
            <a:gdLst/>
            <a:ahLst/>
            <a:cxnLst/>
            <a:rect r="r" b="b" t="t" l="l"/>
            <a:pathLst>
              <a:path h="3188596" w="8796127">
                <a:moveTo>
                  <a:pt x="0" y="0"/>
                </a:moveTo>
                <a:lnTo>
                  <a:pt x="8796127" y="0"/>
                </a:lnTo>
                <a:lnTo>
                  <a:pt x="8796127" y="3188596"/>
                </a:lnTo>
                <a:lnTo>
                  <a:pt x="0" y="3188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128000" y="3289300"/>
            <a:ext cx="1016000" cy="10160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5724765" y="5328346"/>
            <a:ext cx="8202459" cy="2062480"/>
          </a:xfrm>
          <a:custGeom>
            <a:avLst/>
            <a:gdLst/>
            <a:ahLst/>
            <a:cxnLst/>
            <a:rect r="r" b="b" t="t" l="l"/>
            <a:pathLst>
              <a:path h="2062480" w="8202459">
                <a:moveTo>
                  <a:pt x="0" y="0"/>
                </a:moveTo>
                <a:lnTo>
                  <a:pt x="8202459" y="0"/>
                </a:lnTo>
                <a:lnTo>
                  <a:pt x="8202459" y="2062480"/>
                </a:lnTo>
                <a:lnTo>
                  <a:pt x="0" y="206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77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84448" y="4472248"/>
            <a:ext cx="7012783" cy="4251500"/>
          </a:xfrm>
          <a:custGeom>
            <a:avLst/>
            <a:gdLst/>
            <a:ahLst/>
            <a:cxnLst/>
            <a:rect r="r" b="b" t="t" l="l"/>
            <a:pathLst>
              <a:path h="4251500" w="7012783">
                <a:moveTo>
                  <a:pt x="0" y="0"/>
                </a:moveTo>
                <a:lnTo>
                  <a:pt x="7012783" y="0"/>
                </a:lnTo>
                <a:lnTo>
                  <a:pt x="7012783" y="4251500"/>
                </a:lnTo>
                <a:lnTo>
                  <a:pt x="0" y="425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74769" y="2020221"/>
            <a:ext cx="73224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 Cleaning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63302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 date validation, dropped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17419" y="2020221"/>
            <a:ext cx="83411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Last Performance merged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5527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Last review extracted and merged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5957589" y="2020221"/>
            <a:ext cx="86681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Further Cleaning in Python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3675479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Salary Outliers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45899" y="3797300"/>
            <a:ext cx="17405199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28600" y="3289300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25123" y="4431736"/>
            <a:ext cx="9719095" cy="4312848"/>
          </a:xfrm>
          <a:custGeom>
            <a:avLst/>
            <a:gdLst/>
            <a:ahLst/>
            <a:cxnLst/>
            <a:rect r="r" b="b" t="t" l="l"/>
            <a:pathLst>
              <a:path h="4312848" w="9719095">
                <a:moveTo>
                  <a:pt x="0" y="0"/>
                </a:moveTo>
                <a:lnTo>
                  <a:pt x="9719095" y="0"/>
                </a:lnTo>
                <a:lnTo>
                  <a:pt x="9719095" y="4312849"/>
                </a:lnTo>
                <a:lnTo>
                  <a:pt x="0" y="431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3289300"/>
            <a:ext cx="1016000" cy="10160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4914220" y="4431736"/>
            <a:ext cx="7012783" cy="4251500"/>
          </a:xfrm>
          <a:custGeom>
            <a:avLst/>
            <a:gdLst/>
            <a:ahLst/>
            <a:cxnLst/>
            <a:rect r="r" b="b" t="t" l="l"/>
            <a:pathLst>
              <a:path h="4251500" w="7012783">
                <a:moveTo>
                  <a:pt x="0" y="0"/>
                </a:moveTo>
                <a:lnTo>
                  <a:pt x="7012784" y="0"/>
                </a:lnTo>
                <a:lnTo>
                  <a:pt x="7012784" y="4251500"/>
                </a:lnTo>
                <a:lnTo>
                  <a:pt x="0" y="425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48798" y="4244975"/>
            <a:ext cx="7699019" cy="4503926"/>
          </a:xfrm>
          <a:custGeom>
            <a:avLst/>
            <a:gdLst/>
            <a:ahLst/>
            <a:cxnLst/>
            <a:rect r="r" b="b" t="t" l="l"/>
            <a:pathLst>
              <a:path h="4503926" w="7699019">
                <a:moveTo>
                  <a:pt x="0" y="0"/>
                </a:moveTo>
                <a:lnTo>
                  <a:pt x="7699019" y="0"/>
                </a:lnTo>
                <a:lnTo>
                  <a:pt x="7699019" y="4503926"/>
                </a:lnTo>
                <a:lnTo>
                  <a:pt x="0" y="4503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480782" y="3288316"/>
            <a:ext cx="1016000" cy="10160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655919" y="2020221"/>
            <a:ext cx="83411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Last Performance merged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14321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Last review extracted and merged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00130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Complete HR Data file, Valid performance 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25123" y="2020221"/>
            <a:ext cx="122333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Files exported as CSV for visualisation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5069060" y="2020221"/>
            <a:ext cx="73224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 Cleaning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4456799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Review date validation, dropped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145899" y="3796316"/>
            <a:ext cx="9212534" cy="984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480782" y="3288316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82653" y="4431736"/>
            <a:ext cx="9719095" cy="4312848"/>
          </a:xfrm>
          <a:custGeom>
            <a:avLst/>
            <a:gdLst/>
            <a:ahLst/>
            <a:cxnLst/>
            <a:rect r="r" b="b" t="t" l="l"/>
            <a:pathLst>
              <a:path h="4312848" w="9719095">
                <a:moveTo>
                  <a:pt x="0" y="0"/>
                </a:moveTo>
                <a:lnTo>
                  <a:pt x="9719095" y="0"/>
                </a:lnTo>
                <a:lnTo>
                  <a:pt x="9719095" y="4312849"/>
                </a:lnTo>
                <a:lnTo>
                  <a:pt x="0" y="431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6871786" y="2020221"/>
            <a:ext cx="83411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Last Performance merged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6871786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Last review extracted and merged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31821" y="8788522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Complete HR Data file, Valid performance file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1808" y="2020221"/>
            <a:ext cx="122333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Files exported as CSV for visualisation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5644556" y="4107623"/>
            <a:ext cx="7699019" cy="4503926"/>
          </a:xfrm>
          <a:custGeom>
            <a:avLst/>
            <a:gdLst/>
            <a:ahLst/>
            <a:cxnLst/>
            <a:rect r="r" b="b" t="t" l="l"/>
            <a:pathLst>
              <a:path h="4503926" w="7699019">
                <a:moveTo>
                  <a:pt x="0" y="0"/>
                </a:moveTo>
                <a:lnTo>
                  <a:pt x="7699019" y="0"/>
                </a:lnTo>
                <a:lnTo>
                  <a:pt x="7699019" y="4503926"/>
                </a:lnTo>
                <a:lnTo>
                  <a:pt x="0" y="4503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45899" y="3797300"/>
            <a:ext cx="1174599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3289300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7520297" y="4431736"/>
            <a:ext cx="9719095" cy="4312848"/>
          </a:xfrm>
          <a:custGeom>
            <a:avLst/>
            <a:gdLst/>
            <a:ahLst/>
            <a:cxnLst/>
            <a:rect r="r" b="b" t="t" l="l"/>
            <a:pathLst>
              <a:path h="4312848" w="9719095">
                <a:moveTo>
                  <a:pt x="0" y="0"/>
                </a:moveTo>
                <a:lnTo>
                  <a:pt x="9719095" y="0"/>
                </a:lnTo>
                <a:lnTo>
                  <a:pt x="9719095" y="4312849"/>
                </a:lnTo>
                <a:lnTo>
                  <a:pt x="0" y="431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2210" y="2774719"/>
            <a:ext cx="6499669" cy="6483581"/>
          </a:xfrm>
          <a:custGeom>
            <a:avLst/>
            <a:gdLst/>
            <a:ahLst/>
            <a:cxnLst/>
            <a:rect r="r" b="b" t="t" l="l"/>
            <a:pathLst>
              <a:path h="6483581" w="6499669">
                <a:moveTo>
                  <a:pt x="0" y="0"/>
                </a:moveTo>
                <a:lnTo>
                  <a:pt x="6499669" y="0"/>
                </a:lnTo>
                <a:lnTo>
                  <a:pt x="6499669" y="6483581"/>
                </a:lnTo>
                <a:lnTo>
                  <a:pt x="0" y="648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7060129" y="8801735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Complete HR Data file, Valid performance file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8123257" y="2278380"/>
            <a:ext cx="122333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Files exported as CSV for visualisation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6527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10014"/>
            <a:ext cx="18288000" cy="1733486"/>
            <a:chOff x="0" y="0"/>
            <a:chExt cx="4816593" cy="456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143500"/>
            <a:ext cx="18288000" cy="1733486"/>
            <a:chOff x="0" y="0"/>
            <a:chExt cx="4816593" cy="45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820027"/>
            <a:ext cx="18288000" cy="1733486"/>
            <a:chOff x="0" y="0"/>
            <a:chExt cx="4816593" cy="456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8553514"/>
            <a:ext cx="18288000" cy="1733486"/>
            <a:chOff x="0" y="0"/>
            <a:chExt cx="4816593" cy="456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7423" y="8929084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246" y="7195598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2637" y="54947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3511" y="3785584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691" y="2052098"/>
            <a:ext cx="11402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3510" y="2470411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915274"/>
            <a:ext cx="3055093" cy="3115504"/>
          </a:xfrm>
          <a:custGeom>
            <a:avLst/>
            <a:gdLst/>
            <a:ahLst/>
            <a:cxnLst/>
            <a:rect r="r" b="b" t="t" l="l"/>
            <a:pathLst>
              <a:path h="3115504" w="3055093">
                <a:moveTo>
                  <a:pt x="0" y="0"/>
                </a:moveTo>
                <a:lnTo>
                  <a:pt x="3055093" y="0"/>
                </a:lnTo>
                <a:lnTo>
                  <a:pt x="3055093" y="3115504"/>
                </a:lnTo>
                <a:lnTo>
                  <a:pt x="0" y="3115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1410" y="2539081"/>
            <a:ext cx="3055093" cy="3055093"/>
          </a:xfrm>
          <a:custGeom>
            <a:avLst/>
            <a:gdLst/>
            <a:ahLst/>
            <a:cxnLst/>
            <a:rect r="r" b="b" t="t" l="l"/>
            <a:pathLst>
              <a:path h="3055093" w="3055093">
                <a:moveTo>
                  <a:pt x="0" y="0"/>
                </a:moveTo>
                <a:lnTo>
                  <a:pt x="3055092" y="0"/>
                </a:lnTo>
                <a:lnTo>
                  <a:pt x="3055092" y="3055093"/>
                </a:lnTo>
                <a:lnTo>
                  <a:pt x="0" y="3055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13510" y="5863665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443" y="3198073"/>
            <a:ext cx="312586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837" y="3681989"/>
            <a:ext cx="3704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4248" y="7040909"/>
            <a:ext cx="17910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1791" y="6989328"/>
            <a:ext cx="24559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6628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239661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2"/>
                </a:lnTo>
                <a:lnTo>
                  <a:pt x="0" y="312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1029" y="2082310"/>
            <a:ext cx="312586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3962" y="3238218"/>
            <a:ext cx="14135338" cy="506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employees Demographics(Gender, Marital status, ethnicity)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many employees are currently active vs left (current headcount)?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total number of employees by department, job role, and location?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gen</a:t>
            </a: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der and education level distribution across departments?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age, years at company per department?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many employees were hired each year (trend of hiring over time)?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tenure (YearsAtCompany) by department and job role?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departments have the highest average experience?</a:t>
            </a:r>
          </a:p>
          <a:p>
            <a:pPr algn="l" marL="622470" indent="-311235" lvl="1">
              <a:lnSpc>
                <a:spcPts val="4036"/>
              </a:lnSpc>
              <a:buFont typeface="Arial"/>
              <a:buChar char="•"/>
            </a:pPr>
            <a:r>
              <a:rPr lang="en-US" sz="28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higher education levels linked to longer retention?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239661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2"/>
                </a:lnTo>
                <a:lnTo>
                  <a:pt x="0" y="312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5971" y="1851482"/>
            <a:ext cx="8705366" cy="3950060"/>
          </a:xfrm>
          <a:custGeom>
            <a:avLst/>
            <a:gdLst/>
            <a:ahLst/>
            <a:cxnLst/>
            <a:rect r="r" b="b" t="t" l="l"/>
            <a:pathLst>
              <a:path h="3950060" w="8705366">
                <a:moveTo>
                  <a:pt x="0" y="0"/>
                </a:moveTo>
                <a:lnTo>
                  <a:pt x="8705365" y="0"/>
                </a:lnTo>
                <a:lnTo>
                  <a:pt x="8705365" y="3950060"/>
                </a:lnTo>
                <a:lnTo>
                  <a:pt x="0" y="395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15971" y="5780375"/>
            <a:ext cx="9232191" cy="4419911"/>
          </a:xfrm>
          <a:custGeom>
            <a:avLst/>
            <a:gdLst/>
            <a:ahLst/>
            <a:cxnLst/>
            <a:rect r="r" b="b" t="t" l="l"/>
            <a:pathLst>
              <a:path h="4419911" w="9232191">
                <a:moveTo>
                  <a:pt x="0" y="0"/>
                </a:moveTo>
                <a:lnTo>
                  <a:pt x="9232190" y="0"/>
                </a:lnTo>
                <a:lnTo>
                  <a:pt x="9232190" y="4419912"/>
                </a:lnTo>
                <a:lnTo>
                  <a:pt x="0" y="4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1029" y="2082310"/>
            <a:ext cx="312586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92734" y="0"/>
            <a:ext cx="22363043" cy="10287000"/>
          </a:xfrm>
          <a:custGeom>
            <a:avLst/>
            <a:gdLst/>
            <a:ahLst/>
            <a:cxnLst/>
            <a:rect r="r" b="b" t="t" l="l"/>
            <a:pathLst>
              <a:path h="10287000" w="22363043">
                <a:moveTo>
                  <a:pt x="0" y="0"/>
                </a:moveTo>
                <a:lnTo>
                  <a:pt x="22363044" y="0"/>
                </a:lnTo>
                <a:lnTo>
                  <a:pt x="22363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9277" y="7855282"/>
            <a:ext cx="2395015" cy="1796261"/>
          </a:xfrm>
          <a:custGeom>
            <a:avLst/>
            <a:gdLst/>
            <a:ahLst/>
            <a:cxnLst/>
            <a:rect r="r" b="b" t="t" l="l"/>
            <a:pathLst>
              <a:path h="1796261" w="2395015">
                <a:moveTo>
                  <a:pt x="0" y="0"/>
                </a:moveTo>
                <a:lnTo>
                  <a:pt x="2395015" y="0"/>
                </a:lnTo>
                <a:lnTo>
                  <a:pt x="2395015" y="1796261"/>
                </a:lnTo>
                <a:lnTo>
                  <a:pt x="0" y="179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7345" y="8028597"/>
            <a:ext cx="3553309" cy="1622947"/>
          </a:xfrm>
          <a:custGeom>
            <a:avLst/>
            <a:gdLst/>
            <a:ahLst/>
            <a:cxnLst/>
            <a:rect r="r" b="b" t="t" l="l"/>
            <a:pathLst>
              <a:path h="1622947" w="3553309">
                <a:moveTo>
                  <a:pt x="0" y="0"/>
                </a:moveTo>
                <a:lnTo>
                  <a:pt x="3553310" y="0"/>
                </a:lnTo>
                <a:lnTo>
                  <a:pt x="3553310" y="1622946"/>
                </a:lnTo>
                <a:lnTo>
                  <a:pt x="0" y="162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042" r="0" b="-504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5925" y="378777"/>
            <a:ext cx="3963114" cy="214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Nada H Youssef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Zaher Nassif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1202" y="378777"/>
            <a:ext cx="4727019" cy="214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 Supervision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Eng. Ahmed Samir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21604" y="971550"/>
            <a:ext cx="579703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Track: Data Analyst specialist</a:t>
            </a:r>
          </a:p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Code: CAI_DAT1_G2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3510" y="2470411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915274"/>
            <a:ext cx="3055093" cy="3115504"/>
          </a:xfrm>
          <a:custGeom>
            <a:avLst/>
            <a:gdLst/>
            <a:ahLst/>
            <a:cxnLst/>
            <a:rect r="r" b="b" t="t" l="l"/>
            <a:pathLst>
              <a:path h="3115504" w="3055093">
                <a:moveTo>
                  <a:pt x="0" y="0"/>
                </a:moveTo>
                <a:lnTo>
                  <a:pt x="3055093" y="0"/>
                </a:lnTo>
                <a:lnTo>
                  <a:pt x="3055093" y="3115504"/>
                </a:lnTo>
                <a:lnTo>
                  <a:pt x="0" y="3115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1410" y="2539081"/>
            <a:ext cx="3055093" cy="3055093"/>
          </a:xfrm>
          <a:custGeom>
            <a:avLst/>
            <a:gdLst/>
            <a:ahLst/>
            <a:cxnLst/>
            <a:rect r="r" b="b" t="t" l="l"/>
            <a:pathLst>
              <a:path h="3055093" w="3055093">
                <a:moveTo>
                  <a:pt x="0" y="0"/>
                </a:moveTo>
                <a:lnTo>
                  <a:pt x="3055092" y="0"/>
                </a:lnTo>
                <a:lnTo>
                  <a:pt x="3055092" y="3055093"/>
                </a:lnTo>
                <a:lnTo>
                  <a:pt x="0" y="3055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13510" y="5863665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443" y="3198073"/>
            <a:ext cx="312586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837" y="3681989"/>
            <a:ext cx="3704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4248" y="7040909"/>
            <a:ext cx="17910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1791" y="6989328"/>
            <a:ext cx="24559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6628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7500" y="3873938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2"/>
                </a:lnTo>
                <a:lnTo>
                  <a:pt x="0" y="312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73511" y="2231895"/>
            <a:ext cx="17910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59514" y="3675379"/>
            <a:ext cx="13237338" cy="332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salary per gender, ethnicity?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salary per department, Job role?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salary per Education level and field?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Does salary correlate with tenure or education?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salary gaps influencing attrition or dissatisfaction?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 older employees earn more than peers with similar tenure?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higher education levels linked to higher pay?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7500" y="3873938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2"/>
                </a:lnTo>
                <a:lnTo>
                  <a:pt x="0" y="312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41262" y="4067679"/>
            <a:ext cx="9586140" cy="4856436"/>
          </a:xfrm>
          <a:custGeom>
            <a:avLst/>
            <a:gdLst/>
            <a:ahLst/>
            <a:cxnLst/>
            <a:rect r="r" b="b" t="t" l="l"/>
            <a:pathLst>
              <a:path h="4856436" w="9586140">
                <a:moveTo>
                  <a:pt x="0" y="0"/>
                </a:moveTo>
                <a:lnTo>
                  <a:pt x="9586140" y="0"/>
                </a:lnTo>
                <a:lnTo>
                  <a:pt x="9586140" y="4856437"/>
                </a:lnTo>
                <a:lnTo>
                  <a:pt x="0" y="485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410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73511" y="2231895"/>
            <a:ext cx="17910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3510" y="2470411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915274"/>
            <a:ext cx="3055093" cy="3115504"/>
          </a:xfrm>
          <a:custGeom>
            <a:avLst/>
            <a:gdLst/>
            <a:ahLst/>
            <a:cxnLst/>
            <a:rect r="r" b="b" t="t" l="l"/>
            <a:pathLst>
              <a:path h="3115504" w="3055093">
                <a:moveTo>
                  <a:pt x="0" y="0"/>
                </a:moveTo>
                <a:lnTo>
                  <a:pt x="3055093" y="0"/>
                </a:lnTo>
                <a:lnTo>
                  <a:pt x="3055093" y="3115504"/>
                </a:lnTo>
                <a:lnTo>
                  <a:pt x="0" y="3115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1410" y="2539081"/>
            <a:ext cx="3055093" cy="3055093"/>
          </a:xfrm>
          <a:custGeom>
            <a:avLst/>
            <a:gdLst/>
            <a:ahLst/>
            <a:cxnLst/>
            <a:rect r="r" b="b" t="t" l="l"/>
            <a:pathLst>
              <a:path h="3055093" w="3055093">
                <a:moveTo>
                  <a:pt x="0" y="0"/>
                </a:moveTo>
                <a:lnTo>
                  <a:pt x="3055092" y="0"/>
                </a:lnTo>
                <a:lnTo>
                  <a:pt x="3055092" y="3055093"/>
                </a:lnTo>
                <a:lnTo>
                  <a:pt x="0" y="3055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13510" y="5863665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443" y="3198073"/>
            <a:ext cx="312586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837" y="3681989"/>
            <a:ext cx="3704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4248" y="7040909"/>
            <a:ext cx="17910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1791" y="6989328"/>
            <a:ext cx="24559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6628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4409" y="4009872"/>
            <a:ext cx="3055093" cy="3055093"/>
          </a:xfrm>
          <a:custGeom>
            <a:avLst/>
            <a:gdLst/>
            <a:ahLst/>
            <a:cxnLst/>
            <a:rect r="r" b="b" t="t" l="l"/>
            <a:pathLst>
              <a:path h="3055093" w="3055093">
                <a:moveTo>
                  <a:pt x="0" y="0"/>
                </a:moveTo>
                <a:lnTo>
                  <a:pt x="3055092" y="0"/>
                </a:lnTo>
                <a:lnTo>
                  <a:pt x="3055092" y="3055093"/>
                </a:lnTo>
                <a:lnTo>
                  <a:pt x="0" y="305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3276" y="2336701"/>
            <a:ext cx="3704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36701" y="3743861"/>
            <a:ext cx="14010561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Manager Rating by department, Job Role?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salary of top performers vs low performers?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Performance with Training? 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Performance with Commute?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Performance with Overtime?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Performance with Work life balance, job satisfaction?  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performance rating by tenure group (&lt;1 yr, 1–5 yrs, &gt;5 yrs)?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time since last performance review?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</a:t>
            </a: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percentage of employees improved or declined?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4409" y="4009872"/>
            <a:ext cx="3055093" cy="3055093"/>
          </a:xfrm>
          <a:custGeom>
            <a:avLst/>
            <a:gdLst/>
            <a:ahLst/>
            <a:cxnLst/>
            <a:rect r="r" b="b" t="t" l="l"/>
            <a:pathLst>
              <a:path h="3055093" w="3055093">
                <a:moveTo>
                  <a:pt x="0" y="0"/>
                </a:moveTo>
                <a:lnTo>
                  <a:pt x="3055092" y="0"/>
                </a:lnTo>
                <a:lnTo>
                  <a:pt x="3055092" y="3055093"/>
                </a:lnTo>
                <a:lnTo>
                  <a:pt x="0" y="3055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3511" y="4454499"/>
            <a:ext cx="11301259" cy="2924201"/>
          </a:xfrm>
          <a:custGeom>
            <a:avLst/>
            <a:gdLst/>
            <a:ahLst/>
            <a:cxnLst/>
            <a:rect r="r" b="b" t="t" l="l"/>
            <a:pathLst>
              <a:path h="2924201" w="11301259">
                <a:moveTo>
                  <a:pt x="0" y="0"/>
                </a:moveTo>
                <a:lnTo>
                  <a:pt x="11301259" y="0"/>
                </a:lnTo>
                <a:lnTo>
                  <a:pt x="11301259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1733486"/>
            <a:ext cx="10186467" cy="8251038"/>
          </a:xfrm>
          <a:custGeom>
            <a:avLst/>
            <a:gdLst/>
            <a:ahLst/>
            <a:cxnLst/>
            <a:rect r="r" b="b" t="t" l="l"/>
            <a:pathLst>
              <a:path h="8251038" w="10186467">
                <a:moveTo>
                  <a:pt x="0" y="0"/>
                </a:moveTo>
                <a:lnTo>
                  <a:pt x="10186467" y="0"/>
                </a:lnTo>
                <a:lnTo>
                  <a:pt x="10186467" y="8251039"/>
                </a:lnTo>
                <a:lnTo>
                  <a:pt x="0" y="8251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93276" y="2336701"/>
            <a:ext cx="3704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3510" y="2470411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915274"/>
            <a:ext cx="3055093" cy="3115504"/>
          </a:xfrm>
          <a:custGeom>
            <a:avLst/>
            <a:gdLst/>
            <a:ahLst/>
            <a:cxnLst/>
            <a:rect r="r" b="b" t="t" l="l"/>
            <a:pathLst>
              <a:path h="3115504" w="3055093">
                <a:moveTo>
                  <a:pt x="0" y="0"/>
                </a:moveTo>
                <a:lnTo>
                  <a:pt x="3055093" y="0"/>
                </a:lnTo>
                <a:lnTo>
                  <a:pt x="3055093" y="3115504"/>
                </a:lnTo>
                <a:lnTo>
                  <a:pt x="0" y="3115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1410" y="2539081"/>
            <a:ext cx="3055093" cy="3055093"/>
          </a:xfrm>
          <a:custGeom>
            <a:avLst/>
            <a:gdLst/>
            <a:ahLst/>
            <a:cxnLst/>
            <a:rect r="r" b="b" t="t" l="l"/>
            <a:pathLst>
              <a:path h="3055093" w="3055093">
                <a:moveTo>
                  <a:pt x="0" y="0"/>
                </a:moveTo>
                <a:lnTo>
                  <a:pt x="3055092" y="0"/>
                </a:lnTo>
                <a:lnTo>
                  <a:pt x="3055092" y="3055093"/>
                </a:lnTo>
                <a:lnTo>
                  <a:pt x="0" y="3055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13510" y="5863665"/>
            <a:ext cx="3123762" cy="3123762"/>
          </a:xfrm>
          <a:custGeom>
            <a:avLst/>
            <a:gdLst/>
            <a:ahLst/>
            <a:cxnLst/>
            <a:rect r="r" b="b" t="t" l="l"/>
            <a:pathLst>
              <a:path h="3123762" w="3123762">
                <a:moveTo>
                  <a:pt x="0" y="0"/>
                </a:moveTo>
                <a:lnTo>
                  <a:pt x="3123762" y="0"/>
                </a:lnTo>
                <a:lnTo>
                  <a:pt x="3123762" y="3123763"/>
                </a:lnTo>
                <a:lnTo>
                  <a:pt x="0" y="3123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443" y="3198073"/>
            <a:ext cx="312586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837" y="3681989"/>
            <a:ext cx="370463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4248" y="7040909"/>
            <a:ext cx="179105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1791" y="6989328"/>
            <a:ext cx="24559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76628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8418" y="4189083"/>
            <a:ext cx="3055093" cy="3115504"/>
          </a:xfrm>
          <a:custGeom>
            <a:avLst/>
            <a:gdLst/>
            <a:ahLst/>
            <a:cxnLst/>
            <a:rect r="r" b="b" t="t" l="l"/>
            <a:pathLst>
              <a:path h="3115504" w="3055093">
                <a:moveTo>
                  <a:pt x="0" y="0"/>
                </a:moveTo>
                <a:lnTo>
                  <a:pt x="3055093" y="0"/>
                </a:lnTo>
                <a:lnTo>
                  <a:pt x="3055093" y="3115504"/>
                </a:lnTo>
                <a:lnTo>
                  <a:pt x="0" y="311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73511" y="2309166"/>
            <a:ext cx="24559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96921" y="3397567"/>
            <a:ext cx="1353067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overall attrition rate?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attrition rate by Age, gender?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attrition rate by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department, job role?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tenure of employees who left vs stayed?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attrition rate by salary band, education?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does attrition vary by performance level?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Does working under certain managers increase attrition risk?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Does promotion frequency affect retention?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76628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8418" y="4189083"/>
            <a:ext cx="3055093" cy="3115504"/>
          </a:xfrm>
          <a:custGeom>
            <a:avLst/>
            <a:gdLst/>
            <a:ahLst/>
            <a:cxnLst/>
            <a:rect r="r" b="b" t="t" l="l"/>
            <a:pathLst>
              <a:path h="3115504" w="3055093">
                <a:moveTo>
                  <a:pt x="0" y="0"/>
                </a:moveTo>
                <a:lnTo>
                  <a:pt x="3055093" y="0"/>
                </a:lnTo>
                <a:lnTo>
                  <a:pt x="3055093" y="3115504"/>
                </a:lnTo>
                <a:lnTo>
                  <a:pt x="0" y="311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6628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614" y="3341733"/>
            <a:ext cx="10806515" cy="5916567"/>
          </a:xfrm>
          <a:custGeom>
            <a:avLst/>
            <a:gdLst/>
            <a:ahLst/>
            <a:cxnLst/>
            <a:rect r="r" b="b" t="t" l="l"/>
            <a:pathLst>
              <a:path h="5916567" w="10806515">
                <a:moveTo>
                  <a:pt x="0" y="0"/>
                </a:moveTo>
                <a:lnTo>
                  <a:pt x="10806516" y="0"/>
                </a:lnTo>
                <a:lnTo>
                  <a:pt x="10806516" y="5916567"/>
                </a:lnTo>
                <a:lnTo>
                  <a:pt x="0" y="5916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8034" y="5143500"/>
            <a:ext cx="6416580" cy="2754682"/>
          </a:xfrm>
          <a:custGeom>
            <a:avLst/>
            <a:gdLst/>
            <a:ahLst/>
            <a:cxnLst/>
            <a:rect r="r" b="b" t="t" l="l"/>
            <a:pathLst>
              <a:path h="2754682" w="6416580">
                <a:moveTo>
                  <a:pt x="0" y="0"/>
                </a:moveTo>
                <a:lnTo>
                  <a:pt x="6416580" y="0"/>
                </a:lnTo>
                <a:lnTo>
                  <a:pt x="6416580" y="2754682"/>
                </a:lnTo>
                <a:lnTo>
                  <a:pt x="0" y="2754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612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3511" y="375571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73511" y="2309166"/>
            <a:ext cx="24559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</a:t>
            </a: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6527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10014"/>
            <a:ext cx="18288000" cy="1733486"/>
            <a:chOff x="0" y="0"/>
            <a:chExt cx="4816593" cy="456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143500"/>
            <a:ext cx="18288000" cy="1733486"/>
            <a:chOff x="0" y="0"/>
            <a:chExt cx="4816593" cy="45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820027"/>
            <a:ext cx="18288000" cy="1733486"/>
            <a:chOff x="0" y="0"/>
            <a:chExt cx="4816593" cy="456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8553514"/>
            <a:ext cx="18288000" cy="1733486"/>
            <a:chOff x="0" y="0"/>
            <a:chExt cx="4816593" cy="456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7423" y="8929084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246" y="7195598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2637" y="54947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3511" y="3785584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691" y="2052098"/>
            <a:ext cx="11402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227534" y="0"/>
            <a:ext cx="22363043" cy="10287000"/>
          </a:xfrm>
          <a:custGeom>
            <a:avLst/>
            <a:gdLst/>
            <a:ahLst/>
            <a:cxnLst/>
            <a:rect r="r" b="b" t="t" l="l"/>
            <a:pathLst>
              <a:path h="10287000" w="22363043">
                <a:moveTo>
                  <a:pt x="0" y="0"/>
                </a:moveTo>
                <a:lnTo>
                  <a:pt x="22363044" y="0"/>
                </a:lnTo>
                <a:lnTo>
                  <a:pt x="22363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5871" y="3478532"/>
            <a:ext cx="10112774" cy="503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3485" indent="-306743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This project delivers strategic workforce insights across demographics, hiring, attrition, performance, and promotion readiness.</a:t>
            </a:r>
          </a:p>
          <a:p>
            <a:pPr algn="just" marL="613485" indent="-306743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Using Excel, SQL, Python, and Tableau, we analyzed employee behavior, identified retention risk areas, and built predictive models for future workforce needs.</a:t>
            </a:r>
          </a:p>
          <a:p>
            <a:pPr algn="just" marL="613485" indent="-306743" lvl="1">
              <a:lnSpc>
                <a:spcPts val="3978"/>
              </a:lnSpc>
              <a:buFont typeface="Arial"/>
              <a:buChar char="•"/>
            </a:pPr>
            <a:r>
              <a:rPr lang="en-US" sz="2841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The final interactive dashboards provide actionable, data-driven insights to support HR decision-making, workforce planning, and talent management.</a:t>
            </a:r>
          </a:p>
          <a:p>
            <a:pPr algn="just">
              <a:lnSpc>
                <a:spcPts val="397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15871" y="2222168"/>
            <a:ext cx="4904983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66514"/>
            <a:ext cx="11301259" cy="5353971"/>
          </a:xfrm>
          <a:custGeom>
            <a:avLst/>
            <a:gdLst/>
            <a:ahLst/>
            <a:cxnLst/>
            <a:rect r="r" b="b" t="t" l="l"/>
            <a:pathLst>
              <a:path h="5353971" w="11301259">
                <a:moveTo>
                  <a:pt x="0" y="0"/>
                </a:moveTo>
                <a:lnTo>
                  <a:pt x="11301258" y="0"/>
                </a:lnTo>
                <a:lnTo>
                  <a:pt x="11301258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2637" y="3512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45324"/>
            <a:ext cx="11301259" cy="5396351"/>
          </a:xfrm>
          <a:custGeom>
            <a:avLst/>
            <a:gdLst/>
            <a:ahLst/>
            <a:cxnLst/>
            <a:rect r="r" b="b" t="t" l="l"/>
            <a:pathLst>
              <a:path h="5396351" w="11301259">
                <a:moveTo>
                  <a:pt x="0" y="0"/>
                </a:moveTo>
                <a:lnTo>
                  <a:pt x="11301258" y="0"/>
                </a:lnTo>
                <a:lnTo>
                  <a:pt x="11301258" y="5396352"/>
                </a:lnTo>
                <a:lnTo>
                  <a:pt x="0" y="5396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2637" y="3512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59451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8" y="0"/>
                </a:lnTo>
                <a:lnTo>
                  <a:pt x="11301258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2637" y="3512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45324"/>
            <a:ext cx="11301259" cy="5396351"/>
          </a:xfrm>
          <a:custGeom>
            <a:avLst/>
            <a:gdLst/>
            <a:ahLst/>
            <a:cxnLst/>
            <a:rect r="r" b="b" t="t" l="l"/>
            <a:pathLst>
              <a:path h="5396351" w="11301259">
                <a:moveTo>
                  <a:pt x="0" y="0"/>
                </a:moveTo>
                <a:lnTo>
                  <a:pt x="11301258" y="0"/>
                </a:lnTo>
                <a:lnTo>
                  <a:pt x="11301258" y="5396352"/>
                </a:lnTo>
                <a:lnTo>
                  <a:pt x="0" y="5396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2637" y="3512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38261"/>
            <a:ext cx="11301259" cy="5410478"/>
          </a:xfrm>
          <a:custGeom>
            <a:avLst/>
            <a:gdLst/>
            <a:ahLst/>
            <a:cxnLst/>
            <a:rect r="r" b="b" t="t" l="l"/>
            <a:pathLst>
              <a:path h="5410478" w="11301259">
                <a:moveTo>
                  <a:pt x="0" y="0"/>
                </a:moveTo>
                <a:lnTo>
                  <a:pt x="11301258" y="0"/>
                </a:lnTo>
                <a:lnTo>
                  <a:pt x="11301258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2637" y="3512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2466514"/>
            <a:ext cx="11301259" cy="5353971"/>
          </a:xfrm>
          <a:custGeom>
            <a:avLst/>
            <a:gdLst/>
            <a:ahLst/>
            <a:cxnLst/>
            <a:rect r="r" b="b" t="t" l="l"/>
            <a:pathLst>
              <a:path h="5353971" w="11301259">
                <a:moveTo>
                  <a:pt x="0" y="0"/>
                </a:moveTo>
                <a:lnTo>
                  <a:pt x="11301258" y="0"/>
                </a:lnTo>
                <a:lnTo>
                  <a:pt x="11301258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2637" y="3512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6527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10014"/>
            <a:ext cx="18288000" cy="1733486"/>
            <a:chOff x="0" y="0"/>
            <a:chExt cx="4816593" cy="456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143500"/>
            <a:ext cx="18288000" cy="1733486"/>
            <a:chOff x="0" y="0"/>
            <a:chExt cx="4816593" cy="45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820027"/>
            <a:ext cx="18288000" cy="1733486"/>
            <a:chOff x="0" y="0"/>
            <a:chExt cx="4816593" cy="456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8553514"/>
            <a:ext cx="18288000" cy="1733486"/>
            <a:chOff x="0" y="0"/>
            <a:chExt cx="4816593" cy="456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7423" y="8929084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246" y="7195598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2637" y="54947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3511" y="3785584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691" y="2052098"/>
            <a:ext cx="11402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07057" y="420646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4832" y="2904188"/>
            <a:ext cx="16170288" cy="392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b="true" sz="316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This chapter applied machine learning and time-series forecasting to understand both current employee risks and future workforce trends.</a:t>
            </a:r>
          </a:p>
          <a:p>
            <a:pPr algn="l">
              <a:lnSpc>
                <a:spcPts val="4435"/>
              </a:lnSpc>
            </a:pPr>
            <a:r>
              <a:rPr lang="en-US" b="true" sz="316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Three predictive areas were analyzed: </a:t>
            </a:r>
          </a:p>
          <a:p>
            <a:pPr algn="l" marL="683999" indent="-341999" lvl="1">
              <a:lnSpc>
                <a:spcPts val="4435"/>
              </a:lnSpc>
              <a:buFont typeface="Arial"/>
              <a:buChar char="•"/>
            </a:pPr>
            <a:r>
              <a:rPr lang="en-US" b="true" sz="316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attrition risk</a:t>
            </a:r>
          </a:p>
          <a:p>
            <a:pPr algn="l" marL="683999" indent="-341999" lvl="1">
              <a:lnSpc>
                <a:spcPts val="4435"/>
              </a:lnSpc>
              <a:buFont typeface="Arial"/>
              <a:buChar char="•"/>
            </a:pPr>
            <a:r>
              <a:rPr lang="en-US" b="true" sz="316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promotion readiness</a:t>
            </a:r>
          </a:p>
          <a:p>
            <a:pPr algn="l" marL="683999" indent="-341999" lvl="1">
              <a:lnSpc>
                <a:spcPts val="4435"/>
              </a:lnSpc>
              <a:buFont typeface="Arial"/>
              <a:buChar char="•"/>
            </a:pPr>
            <a:r>
              <a:rPr lang="en-US" b="true" sz="316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firing risk</a:t>
            </a:r>
          </a:p>
          <a:p>
            <a:pPr algn="l" marL="683999" indent="-341999" lvl="1">
              <a:lnSpc>
                <a:spcPts val="4435"/>
              </a:lnSpc>
              <a:buFont typeface="Arial"/>
              <a:buChar char="•"/>
            </a:pPr>
            <a:r>
              <a:rPr lang="en-US" b="true" sz="316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Prophet-based forecasting for next decade.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7048" y="2943902"/>
            <a:ext cx="17020952" cy="485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b="true" sz="3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1 — Logistic Regression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b="true" sz="3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 used: sklearn (LogisticRegression, ColumnTransformer, OneHotEncoder, StandardScaler)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b="true" sz="3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Approach: Full preprocessing pipeline including scaling and encoding categorical features.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b="true" sz="3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Pros: Interpretable, straightforward implementation. 84% accurate.</a:t>
            </a:r>
          </a:p>
          <a:p>
            <a:pPr algn="l">
              <a:lnSpc>
                <a:spcPts val="4810"/>
              </a:lnSpc>
              <a:spcBef>
                <a:spcPct val="0"/>
              </a:spcBef>
            </a:pPr>
            <a:r>
              <a:rPr lang="en-US" b="true" sz="34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Cons: Weak at capturing nonlinear interactions; low recall for high-risk employees.</a:t>
            </a:r>
          </a:p>
        </p:txBody>
      </p: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7499" y="2876558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2" y="0"/>
                </a:lnTo>
                <a:lnTo>
                  <a:pt x="8233002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227534" y="0"/>
            <a:ext cx="22363043" cy="10287000"/>
          </a:xfrm>
          <a:custGeom>
            <a:avLst/>
            <a:gdLst/>
            <a:ahLst/>
            <a:cxnLst/>
            <a:rect r="r" b="b" t="t" l="l"/>
            <a:pathLst>
              <a:path h="10287000" w="22363043">
                <a:moveTo>
                  <a:pt x="0" y="0"/>
                </a:moveTo>
                <a:lnTo>
                  <a:pt x="22363044" y="0"/>
                </a:lnTo>
                <a:lnTo>
                  <a:pt x="22363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25085" y="594017"/>
            <a:ext cx="7911617" cy="4005474"/>
            <a:chOff x="0" y="0"/>
            <a:chExt cx="10548823" cy="534063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58553" y="0"/>
              <a:ext cx="9545582" cy="1255784"/>
              <a:chOff x="0" y="0"/>
              <a:chExt cx="1332724" cy="1753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32724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332724">
                    <a:moveTo>
                      <a:pt x="55151" y="0"/>
                    </a:moveTo>
                    <a:lnTo>
                      <a:pt x="1277572" y="0"/>
                    </a:lnTo>
                    <a:cubicBezTo>
                      <a:pt x="1308032" y="0"/>
                      <a:pt x="1332724" y="24692"/>
                      <a:pt x="1332724" y="55151"/>
                    </a:cubicBezTo>
                    <a:lnTo>
                      <a:pt x="1332724" y="120177"/>
                    </a:lnTo>
                    <a:cubicBezTo>
                      <a:pt x="1332724" y="150636"/>
                      <a:pt x="1308032" y="175329"/>
                      <a:pt x="1277572" y="175329"/>
                    </a:cubicBezTo>
                    <a:lnTo>
                      <a:pt x="55151" y="175329"/>
                    </a:lnTo>
                    <a:cubicBezTo>
                      <a:pt x="24692" y="175329"/>
                      <a:pt x="0" y="150636"/>
                      <a:pt x="0" y="120177"/>
                    </a:cubicBezTo>
                    <a:lnTo>
                      <a:pt x="0" y="55151"/>
                    </a:lnTo>
                    <a:cubicBezTo>
                      <a:pt x="0" y="24692"/>
                      <a:pt x="24692" y="0"/>
                      <a:pt x="55151" y="0"/>
                    </a:cubicBezTo>
                    <a:close/>
                  </a:path>
                </a:pathLst>
              </a:custGeom>
              <a:solidFill>
                <a:srgbClr val="7AB8D4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332724" cy="222954"/>
              </a:xfrm>
              <a:prstGeom prst="rect">
                <a:avLst/>
              </a:prstGeom>
            </p:spPr>
            <p:txBody>
              <a:bodyPr anchor="ctr" rtlCol="false" tIns="71872" lIns="71872" bIns="71872" rIns="71872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58553" y="1571286"/>
              <a:ext cx="9545582" cy="3769345"/>
              <a:chOff x="0" y="0"/>
              <a:chExt cx="1332724" cy="5262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32724" cy="526264"/>
              </a:xfrm>
              <a:custGeom>
                <a:avLst/>
                <a:gdLst/>
                <a:ahLst/>
                <a:cxnLst/>
                <a:rect r="r" b="b" t="t" l="l"/>
                <a:pathLst>
                  <a:path h="526264" w="1332724">
                    <a:moveTo>
                      <a:pt x="20547" y="0"/>
                    </a:moveTo>
                    <a:lnTo>
                      <a:pt x="1312177" y="0"/>
                    </a:lnTo>
                    <a:cubicBezTo>
                      <a:pt x="1323525" y="0"/>
                      <a:pt x="1332724" y="9199"/>
                      <a:pt x="1332724" y="20547"/>
                    </a:cubicBezTo>
                    <a:lnTo>
                      <a:pt x="1332724" y="505717"/>
                    </a:lnTo>
                    <a:cubicBezTo>
                      <a:pt x="1332724" y="511167"/>
                      <a:pt x="1330559" y="516393"/>
                      <a:pt x="1326706" y="520246"/>
                    </a:cubicBezTo>
                    <a:cubicBezTo>
                      <a:pt x="1322852" y="524099"/>
                      <a:pt x="1317626" y="526264"/>
                      <a:pt x="1312177" y="526264"/>
                    </a:cubicBezTo>
                    <a:lnTo>
                      <a:pt x="20547" y="526264"/>
                    </a:lnTo>
                    <a:cubicBezTo>
                      <a:pt x="9199" y="526264"/>
                      <a:pt x="0" y="517065"/>
                      <a:pt x="0" y="505717"/>
                    </a:cubicBezTo>
                    <a:lnTo>
                      <a:pt x="0" y="20547"/>
                    </a:lnTo>
                    <a:cubicBezTo>
                      <a:pt x="0" y="9199"/>
                      <a:pt x="9199" y="0"/>
                      <a:pt x="20547" y="0"/>
                    </a:cubicBezTo>
                    <a:close/>
                  </a:path>
                </a:pathLst>
              </a:custGeom>
              <a:solidFill>
                <a:srgbClr val="0177A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332724" cy="573889"/>
              </a:xfrm>
              <a:prstGeom prst="rect">
                <a:avLst/>
              </a:prstGeom>
            </p:spPr>
            <p:txBody>
              <a:bodyPr anchor="ctr" rtlCol="false" tIns="71872" lIns="71872" bIns="71872" rIns="71872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265029"/>
              <a:ext cx="10548823" cy="3822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61"/>
                </a:lnSpc>
              </a:pPr>
            </a:p>
            <a:p>
              <a:pPr algn="just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b="true" sz="2699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Understand workforce composition</a:t>
              </a:r>
            </a:p>
            <a:p>
              <a:pPr algn="just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b="true" sz="2699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Analyze performance &amp; attrition patterns</a:t>
              </a:r>
            </a:p>
            <a:p>
              <a:pPr algn="just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b="true" sz="2699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Identify high-risk employees</a:t>
              </a:r>
            </a:p>
            <a:p>
              <a:pPr algn="just" marL="582925" indent="-291463" lvl="1">
                <a:lnSpc>
                  <a:spcPts val="3779"/>
                </a:lnSpc>
                <a:buFont typeface="Arial"/>
                <a:buChar char="•"/>
              </a:pPr>
              <a:r>
                <a:rPr lang="en-US" b="true" sz="2699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Suggest data-driven HR interventions</a:t>
              </a:r>
            </a:p>
            <a:p>
              <a:pPr algn="just">
                <a:lnSpc>
                  <a:spcPts val="3961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46262" y="239023"/>
              <a:ext cx="8170165" cy="711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5"/>
                </a:lnSpc>
              </a:pPr>
              <a:r>
                <a:rPr lang="en-US" sz="3254" b="true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Objectives: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25085" y="5361876"/>
            <a:ext cx="7654345" cy="4072005"/>
            <a:chOff x="0" y="0"/>
            <a:chExt cx="10205793" cy="542934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704135" cy="1276643"/>
              <a:chOff x="0" y="0"/>
              <a:chExt cx="1332724" cy="17532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32724" cy="175329"/>
              </a:xfrm>
              <a:custGeom>
                <a:avLst/>
                <a:gdLst/>
                <a:ahLst/>
                <a:cxnLst/>
                <a:rect r="r" b="b" t="t" l="l"/>
                <a:pathLst>
                  <a:path h="175329" w="1332724">
                    <a:moveTo>
                      <a:pt x="54250" y="0"/>
                    </a:moveTo>
                    <a:lnTo>
                      <a:pt x="1278474" y="0"/>
                    </a:lnTo>
                    <a:cubicBezTo>
                      <a:pt x="1308435" y="0"/>
                      <a:pt x="1332724" y="24289"/>
                      <a:pt x="1332724" y="54250"/>
                    </a:cubicBezTo>
                    <a:lnTo>
                      <a:pt x="1332724" y="121078"/>
                    </a:lnTo>
                    <a:cubicBezTo>
                      <a:pt x="1332724" y="135466"/>
                      <a:pt x="1327008" y="149265"/>
                      <a:pt x="1316834" y="159439"/>
                    </a:cubicBezTo>
                    <a:cubicBezTo>
                      <a:pt x="1306660" y="169613"/>
                      <a:pt x="1292861" y="175329"/>
                      <a:pt x="1278474" y="175329"/>
                    </a:cubicBezTo>
                    <a:lnTo>
                      <a:pt x="54250" y="175329"/>
                    </a:lnTo>
                    <a:cubicBezTo>
                      <a:pt x="39862" y="175329"/>
                      <a:pt x="26063" y="169613"/>
                      <a:pt x="15889" y="159439"/>
                    </a:cubicBezTo>
                    <a:cubicBezTo>
                      <a:pt x="5716" y="149265"/>
                      <a:pt x="0" y="135466"/>
                      <a:pt x="0" y="121078"/>
                    </a:cubicBezTo>
                    <a:lnTo>
                      <a:pt x="0" y="54250"/>
                    </a:lnTo>
                    <a:cubicBezTo>
                      <a:pt x="0" y="39862"/>
                      <a:pt x="5716" y="26063"/>
                      <a:pt x="15889" y="15889"/>
                    </a:cubicBezTo>
                    <a:cubicBezTo>
                      <a:pt x="26063" y="5716"/>
                      <a:pt x="39862" y="0"/>
                      <a:pt x="54250" y="0"/>
                    </a:cubicBezTo>
                    <a:close/>
                  </a:path>
                </a:pathLst>
              </a:custGeom>
              <a:solidFill>
                <a:srgbClr val="7AB8D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332724" cy="222954"/>
              </a:xfrm>
              <a:prstGeom prst="rect">
                <a:avLst/>
              </a:prstGeom>
            </p:spPr>
            <p:txBody>
              <a:bodyPr anchor="ctr" rtlCol="false" tIns="73066" lIns="73066" bIns="73066" rIns="73066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597385"/>
              <a:ext cx="9704135" cy="3831955"/>
              <a:chOff x="0" y="0"/>
              <a:chExt cx="1332724" cy="5262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32724" cy="526264"/>
              </a:xfrm>
              <a:custGeom>
                <a:avLst/>
                <a:gdLst/>
                <a:ahLst/>
                <a:cxnLst/>
                <a:rect r="r" b="b" t="t" l="l"/>
                <a:pathLst>
                  <a:path h="526264" w="1332724">
                    <a:moveTo>
                      <a:pt x="20211" y="0"/>
                    </a:moveTo>
                    <a:lnTo>
                      <a:pt x="1312513" y="0"/>
                    </a:lnTo>
                    <a:cubicBezTo>
                      <a:pt x="1323675" y="0"/>
                      <a:pt x="1332724" y="9049"/>
                      <a:pt x="1332724" y="20211"/>
                    </a:cubicBezTo>
                    <a:lnTo>
                      <a:pt x="1332724" y="506053"/>
                    </a:lnTo>
                    <a:cubicBezTo>
                      <a:pt x="1332724" y="511413"/>
                      <a:pt x="1330594" y="516554"/>
                      <a:pt x="1326804" y="520344"/>
                    </a:cubicBezTo>
                    <a:cubicBezTo>
                      <a:pt x="1323014" y="524135"/>
                      <a:pt x="1317873" y="526264"/>
                      <a:pt x="1312513" y="526264"/>
                    </a:cubicBezTo>
                    <a:lnTo>
                      <a:pt x="20211" y="526264"/>
                    </a:lnTo>
                    <a:cubicBezTo>
                      <a:pt x="9049" y="526264"/>
                      <a:pt x="0" y="517215"/>
                      <a:pt x="0" y="506053"/>
                    </a:cubicBezTo>
                    <a:lnTo>
                      <a:pt x="0" y="20211"/>
                    </a:lnTo>
                    <a:cubicBezTo>
                      <a:pt x="0" y="9049"/>
                      <a:pt x="9049" y="0"/>
                      <a:pt x="20211" y="0"/>
                    </a:cubicBezTo>
                    <a:close/>
                  </a:path>
                </a:pathLst>
              </a:custGeom>
              <a:solidFill>
                <a:srgbClr val="0177AE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332724" cy="573889"/>
              </a:xfrm>
              <a:prstGeom prst="rect">
                <a:avLst/>
              </a:prstGeom>
            </p:spPr>
            <p:txBody>
              <a:bodyPr anchor="ctr" rtlCol="false" tIns="73066" lIns="73066" bIns="73066" rIns="73066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72413" y="244100"/>
              <a:ext cx="9359308" cy="721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1"/>
                </a:lnSpc>
              </a:pPr>
              <a:r>
                <a:rPr lang="en-US" sz="3308" b="true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Significance: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43030" y="1805749"/>
              <a:ext cx="9862763" cy="33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27"/>
                </a:lnSpc>
              </a:pPr>
            </a:p>
            <a:p>
              <a:pPr algn="just" marL="621085" indent="-310543" lvl="1">
                <a:lnSpc>
                  <a:spcPts val="4027"/>
                </a:lnSpc>
                <a:buFont typeface="Arial"/>
                <a:buChar char="•"/>
              </a:pPr>
              <a:r>
                <a:rPr lang="en-US" b="true" sz="2876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Improve retention &amp; productivity</a:t>
              </a:r>
            </a:p>
            <a:p>
              <a:pPr algn="just" marL="621085" indent="-310543" lvl="1">
                <a:lnSpc>
                  <a:spcPts val="4027"/>
                </a:lnSpc>
                <a:buFont typeface="Arial"/>
                <a:buChar char="•"/>
              </a:pPr>
              <a:r>
                <a:rPr lang="en-US" b="true" sz="2876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Fair salary &amp; promotion policies</a:t>
              </a:r>
            </a:p>
            <a:p>
              <a:pPr algn="just" marL="621085" indent="-310543" lvl="1">
                <a:lnSpc>
                  <a:spcPts val="4027"/>
                </a:lnSpc>
                <a:buFont typeface="Arial"/>
                <a:buChar char="•"/>
              </a:pPr>
              <a:r>
                <a:rPr lang="en-US" b="true" sz="2876">
                  <a:solidFill>
                    <a:srgbClr val="E1EDFC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Data-driven decision making</a:t>
              </a:r>
            </a:p>
            <a:p>
              <a:pPr algn="just">
                <a:lnSpc>
                  <a:spcPts val="4027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542" y="2572427"/>
            <a:ext cx="17259300" cy="59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2 — HistGradientBoostingClassifier (Recommended)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 used: sklearn (HistGradientBoostingClassifier)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Approach: Handles missing values natively, captures nonlinear interactions.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Performance: Accuracy 87%, class 1 (attrition) recall = 0.43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Advantages: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Probabilities for individual employees are readily available.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extensive preprocessing required.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Robust on tabular HR data.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Interpretation: Probabilities can be used to categorize employees into High, Medium, Low attrition risk.</a:t>
            </a:r>
          </a:p>
        </p:txBody>
      </p:sp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39810" y="3486827"/>
            <a:ext cx="6200871" cy="4449125"/>
          </a:xfrm>
          <a:custGeom>
            <a:avLst/>
            <a:gdLst/>
            <a:ahLst/>
            <a:cxnLst/>
            <a:rect r="r" b="b" t="t" l="l"/>
            <a:pathLst>
              <a:path h="4449125" w="6200871">
                <a:moveTo>
                  <a:pt x="0" y="0"/>
                </a:moveTo>
                <a:lnTo>
                  <a:pt x="6200872" y="0"/>
                </a:lnTo>
                <a:lnTo>
                  <a:pt x="6200872" y="4449126"/>
                </a:lnTo>
                <a:lnTo>
                  <a:pt x="0" y="44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8352" y="2499146"/>
            <a:ext cx="7757932" cy="6012397"/>
          </a:xfrm>
          <a:custGeom>
            <a:avLst/>
            <a:gdLst/>
            <a:ahLst/>
            <a:cxnLst/>
            <a:rect r="r" b="b" t="t" l="l"/>
            <a:pathLst>
              <a:path h="6012397" w="7757932">
                <a:moveTo>
                  <a:pt x="0" y="0"/>
                </a:moveTo>
                <a:lnTo>
                  <a:pt x="7757932" y="0"/>
                </a:lnTo>
                <a:lnTo>
                  <a:pt x="7757932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542" y="3319781"/>
            <a:ext cx="16628507" cy="358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3 — RandomForestClassifier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 used: sklearn (RandomForestClassifier, LabelEncoder, SimpleImputer)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Approach: Manual preprocessing of categorical features and missing values.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Performance: Accuracy 89%, feature importance available for interpretability.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Predictors: Years Since Last Promotion and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Salary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50359" y="3294980"/>
            <a:ext cx="9587281" cy="5692448"/>
          </a:xfrm>
          <a:custGeom>
            <a:avLst/>
            <a:gdLst/>
            <a:ahLst/>
            <a:cxnLst/>
            <a:rect r="r" b="b" t="t" l="l"/>
            <a:pathLst>
              <a:path h="5692448" w="9587281">
                <a:moveTo>
                  <a:pt x="0" y="0"/>
                </a:moveTo>
                <a:lnTo>
                  <a:pt x="9587282" y="0"/>
                </a:lnTo>
                <a:lnTo>
                  <a:pt x="9587282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542" y="2048933"/>
            <a:ext cx="4888160" cy="59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9"/>
              </a:lnSpc>
              <a:spcBef>
                <a:spcPct val="0"/>
              </a:spcBef>
            </a:pPr>
            <a:r>
              <a:rPr lang="en-US" b="true" sz="355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Attrition Prediction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840" y="2890922"/>
            <a:ext cx="16520160" cy="478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</a:t>
            </a:r>
          </a:p>
          <a:p>
            <a:pPr algn="l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Employees more likely to leave: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tenure without promotion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salary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commute</a:t>
            </a:r>
          </a:p>
          <a:p>
            <a:pPr algn="just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High-risk departments: Technology, Sales</a:t>
            </a:r>
          </a:p>
          <a:p>
            <a:pPr algn="just" marL="734069" indent="-367035" lvl="1">
              <a:lnSpc>
                <a:spcPts val="4760"/>
              </a:lnSpc>
              <a:spcBef>
                <a:spcPct val="0"/>
              </a:spcBef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High-risk roles: Software Engineer, Senior Software Engineer, Data Scientist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074" y="2342519"/>
            <a:ext cx="16000175" cy="616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Promotion Prediction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urpose: Identify employees likely to achieve</a:t>
            </a: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high performance / promotion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Features: Tenure in role, performance trend, manager rating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Method: Simple model, LabelEncoding for performance trend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Result: Perfectly identifies promotion candidates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Insights:</a:t>
            </a:r>
          </a:p>
          <a:p>
            <a:pPr algn="l" marL="755659" indent="-377829" lvl="1">
              <a:lnSpc>
                <a:spcPts val="4900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HR can plan succession, training, and promotions</a:t>
            </a:r>
          </a:p>
          <a:p>
            <a:pPr algn="l" marL="755659" indent="-377829" lvl="1">
              <a:lnSpc>
                <a:spcPts val="4900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% DueForPromotion by department: HR 17.6%, Technology 14.5%, Sales 12.7%</a:t>
            </a:r>
          </a:p>
        </p:txBody>
      </p:sp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2045" y="3501266"/>
            <a:ext cx="11518670" cy="2721286"/>
          </a:xfrm>
          <a:custGeom>
            <a:avLst/>
            <a:gdLst/>
            <a:ahLst/>
            <a:cxnLst/>
            <a:rect r="r" b="b" t="t" l="l"/>
            <a:pathLst>
              <a:path h="2721286" w="11518670">
                <a:moveTo>
                  <a:pt x="0" y="0"/>
                </a:moveTo>
                <a:lnTo>
                  <a:pt x="11518671" y="0"/>
                </a:lnTo>
                <a:lnTo>
                  <a:pt x="11518671" y="2721286"/>
                </a:lnTo>
                <a:lnTo>
                  <a:pt x="0" y="272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50346" y="2070128"/>
            <a:ext cx="9125338" cy="6441415"/>
          </a:xfrm>
          <a:custGeom>
            <a:avLst/>
            <a:gdLst/>
            <a:ahLst/>
            <a:cxnLst/>
            <a:rect r="r" b="b" t="t" l="l"/>
            <a:pathLst>
              <a:path h="6441415" w="9125338">
                <a:moveTo>
                  <a:pt x="0" y="0"/>
                </a:moveTo>
                <a:lnTo>
                  <a:pt x="9125337" y="0"/>
                </a:lnTo>
                <a:lnTo>
                  <a:pt x="9125337" y="6441415"/>
                </a:lnTo>
                <a:lnTo>
                  <a:pt x="0" y="6441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8374" y="2277334"/>
            <a:ext cx="5298043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Promotion Prediction</a:t>
            </a:r>
          </a:p>
        </p:txBody>
      </p: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7979" y="2254434"/>
            <a:ext cx="16730021" cy="740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Firing Risk Prediction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 Identify employees at risk of involuntary separation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Method: Same approach as promotion prediction (performance trend, last rating)</a:t>
            </a:r>
          </a:p>
          <a:p>
            <a:pPr algn="l" marL="755659" indent="-377829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Insights:</a:t>
            </a:r>
          </a:p>
          <a:p>
            <a:pPr algn="l" marL="755659" indent="-377829" lvl="1">
              <a:lnSpc>
                <a:spcPts val="4900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Overall firing risk: 9.08%</a:t>
            </a:r>
          </a:p>
          <a:p>
            <a:pPr algn="l" marL="755659" indent="-377829" lvl="1">
              <a:lnSpc>
                <a:spcPts val="4900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High-risk departments: Sales 9.86%, Technology 8.95%, HR 5.88%</a:t>
            </a:r>
          </a:p>
          <a:p>
            <a:pPr algn="l" marL="755659" indent="-377829" lvl="1">
              <a:lnSpc>
                <a:spcPts val="4900"/>
              </a:lnSpc>
              <a:buAutoNum type="arabicPeriod" startAt="1"/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High-risk roles: Analytics Manager 14.3%, HR Executive 12%, Sales Rep 12%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103" y="4098134"/>
            <a:ext cx="11301259" cy="2090733"/>
          </a:xfrm>
          <a:custGeom>
            <a:avLst/>
            <a:gdLst/>
            <a:ahLst/>
            <a:cxnLst/>
            <a:rect r="r" b="b" t="t" l="l"/>
            <a:pathLst>
              <a:path h="2090733" w="11301259">
                <a:moveTo>
                  <a:pt x="0" y="0"/>
                </a:moveTo>
                <a:lnTo>
                  <a:pt x="11301259" y="0"/>
                </a:lnTo>
                <a:lnTo>
                  <a:pt x="11301259" y="2090732"/>
                </a:lnTo>
                <a:lnTo>
                  <a:pt x="0" y="2090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27164" y="2887535"/>
            <a:ext cx="10460836" cy="4785833"/>
          </a:xfrm>
          <a:custGeom>
            <a:avLst/>
            <a:gdLst/>
            <a:ahLst/>
            <a:cxnLst/>
            <a:rect r="r" b="b" t="t" l="l"/>
            <a:pathLst>
              <a:path h="4785833" w="10460836">
                <a:moveTo>
                  <a:pt x="0" y="0"/>
                </a:moveTo>
                <a:lnTo>
                  <a:pt x="10460836" y="0"/>
                </a:lnTo>
                <a:lnTo>
                  <a:pt x="10460836" y="4785833"/>
                </a:lnTo>
                <a:lnTo>
                  <a:pt x="0" y="478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6633" y="2290636"/>
            <a:ext cx="5068371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Firing Risk Prediction</a:t>
            </a:r>
          </a:p>
        </p:txBody>
      </p:sp>
    </p:spTree>
  </p:cSld>
  <p:clrMapOvr>
    <a:masterClrMapping/>
  </p:clrMapOvr>
  <p:transition spd="fast">
    <p:fade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6994" y="2259604"/>
            <a:ext cx="11718131" cy="741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4.Time-Series Forecasting (Prophet)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 horizon: 10 years (2023–2032)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Metrics predicted: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• Hires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• Exits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• Active Employees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• Attrition Rate</a:t>
            </a:r>
          </a:p>
          <a:p>
            <a:pPr algn="l">
              <a:lnSpc>
                <a:spcPts val="4522"/>
              </a:lnSpc>
            </a:pPr>
            <a:r>
              <a:rPr lang="en-US" sz="32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Forecast Insights</a:t>
            </a:r>
          </a:p>
          <a:p>
            <a:pPr algn="l" marL="697500" indent="-348750" lvl="1">
              <a:lnSpc>
                <a:spcPts val="4522"/>
              </a:lnSpc>
              <a:buFont typeface="Arial"/>
              <a:buChar char="•"/>
            </a:pPr>
            <a:r>
              <a:rPr lang="en-US" b="true" sz="32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Active employees expected to keep increasing steadily.</a:t>
            </a:r>
          </a:p>
          <a:p>
            <a:pPr algn="l" marL="697500" indent="-348750" lvl="1">
              <a:lnSpc>
                <a:spcPts val="4522"/>
              </a:lnSpc>
              <a:buFont typeface="Arial"/>
              <a:buChar char="•"/>
            </a:pPr>
            <a:r>
              <a:rPr lang="en-US" b="true" sz="32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Exits projected to rise gradually over time.</a:t>
            </a:r>
          </a:p>
          <a:p>
            <a:pPr algn="l" marL="697500" indent="-348750" lvl="1">
              <a:lnSpc>
                <a:spcPts val="4522"/>
              </a:lnSpc>
              <a:buFont typeface="Arial"/>
              <a:buChar char="•"/>
            </a:pPr>
            <a:r>
              <a:rPr lang="en-US" b="true" sz="32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rate fluctuates but spikes around 2028.</a:t>
            </a:r>
          </a:p>
          <a:p>
            <a:pPr algn="l" marL="697500" indent="-348750" lvl="1">
              <a:lnSpc>
                <a:spcPts val="4522"/>
              </a:lnSpc>
              <a:buFont typeface="Arial"/>
              <a:buChar char="•"/>
            </a:pPr>
            <a:r>
              <a:rPr lang="en-US" b="true" sz="323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Hires remain stable with small variations year to year.</a:t>
            </a:r>
          </a:p>
          <a:p>
            <a:pPr algn="l">
              <a:lnSpc>
                <a:spcPts val="452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6527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10014"/>
            <a:ext cx="18288000" cy="1733486"/>
            <a:chOff x="0" y="0"/>
            <a:chExt cx="4816593" cy="456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143500"/>
            <a:ext cx="18288000" cy="1733486"/>
            <a:chOff x="0" y="0"/>
            <a:chExt cx="4816593" cy="45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820027"/>
            <a:ext cx="18288000" cy="1733486"/>
            <a:chOff x="0" y="0"/>
            <a:chExt cx="4816593" cy="456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8553514"/>
            <a:ext cx="18288000" cy="1733486"/>
            <a:chOff x="0" y="0"/>
            <a:chExt cx="4816593" cy="456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7423" y="8929084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246" y="7195598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2637" y="54947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3511" y="3785584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691" y="2052098"/>
            <a:ext cx="11402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6308" y="2543113"/>
            <a:ext cx="12245730" cy="6444315"/>
          </a:xfrm>
          <a:custGeom>
            <a:avLst/>
            <a:gdLst/>
            <a:ahLst/>
            <a:cxnLst/>
            <a:rect r="r" b="b" t="t" l="l"/>
            <a:pathLst>
              <a:path h="6444315" w="12245730">
                <a:moveTo>
                  <a:pt x="0" y="0"/>
                </a:moveTo>
                <a:lnTo>
                  <a:pt x="12245730" y="0"/>
                </a:lnTo>
                <a:lnTo>
                  <a:pt x="12245730" y="6444315"/>
                </a:lnTo>
                <a:lnTo>
                  <a:pt x="0" y="6444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</p:spTree>
  </p:cSld>
  <p:clrMapOvr>
    <a:masterClrMapping/>
  </p:clrMapOvr>
  <p:transition spd="fast">
    <p:fade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2038" y="7038562"/>
            <a:ext cx="2945962" cy="2945962"/>
          </a:xfrm>
          <a:custGeom>
            <a:avLst/>
            <a:gdLst/>
            <a:ahLst/>
            <a:cxnLst/>
            <a:rect r="r" b="b" t="t" l="l"/>
            <a:pathLst>
              <a:path h="2945962" w="2945962">
                <a:moveTo>
                  <a:pt x="0" y="0"/>
                </a:moveTo>
                <a:lnTo>
                  <a:pt x="2945962" y="0"/>
                </a:lnTo>
                <a:lnTo>
                  <a:pt x="2945962" y="2945963"/>
                </a:lnTo>
                <a:lnTo>
                  <a:pt x="0" y="294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9247" y="2676105"/>
            <a:ext cx="9844967" cy="4934790"/>
          </a:xfrm>
          <a:custGeom>
            <a:avLst/>
            <a:gdLst/>
            <a:ahLst/>
            <a:cxnLst/>
            <a:rect r="r" b="b" t="t" l="l"/>
            <a:pathLst>
              <a:path h="4934790" w="9844967">
                <a:moveTo>
                  <a:pt x="0" y="0"/>
                </a:moveTo>
                <a:lnTo>
                  <a:pt x="9844967" y="0"/>
                </a:lnTo>
                <a:lnTo>
                  <a:pt x="9844967" y="4934790"/>
                </a:lnTo>
                <a:lnTo>
                  <a:pt x="0" y="493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64812" y="3147615"/>
            <a:ext cx="7585312" cy="3991771"/>
          </a:xfrm>
          <a:custGeom>
            <a:avLst/>
            <a:gdLst/>
            <a:ahLst/>
            <a:cxnLst/>
            <a:rect r="r" b="b" t="t" l="l"/>
            <a:pathLst>
              <a:path h="3991771" w="7585312">
                <a:moveTo>
                  <a:pt x="0" y="0"/>
                </a:moveTo>
                <a:lnTo>
                  <a:pt x="7585313" y="0"/>
                </a:lnTo>
                <a:lnTo>
                  <a:pt x="7585313" y="3991770"/>
                </a:lnTo>
                <a:lnTo>
                  <a:pt x="0" y="399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0246" y="375571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</p:spTree>
  </p:cSld>
  <p:clrMapOvr>
    <a:masterClrMapping/>
  </p:clrMapOvr>
  <p:transition spd="fast">
    <p:fade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6527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10014"/>
            <a:ext cx="18288000" cy="1733486"/>
            <a:chOff x="0" y="0"/>
            <a:chExt cx="4816593" cy="456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143500"/>
            <a:ext cx="18288000" cy="1733486"/>
            <a:chOff x="0" y="0"/>
            <a:chExt cx="4816593" cy="45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820027"/>
            <a:ext cx="18288000" cy="1733486"/>
            <a:chOff x="0" y="0"/>
            <a:chExt cx="4816593" cy="456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8553514"/>
            <a:ext cx="18288000" cy="1733486"/>
            <a:chOff x="0" y="0"/>
            <a:chExt cx="4816593" cy="456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7423" y="8929084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246" y="7195598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2637" y="54947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3511" y="3785584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691" y="2052098"/>
            <a:ext cx="11402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7423" y="375571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3160" y="2419668"/>
            <a:ext cx="16520160" cy="538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Attrition – Target High-Risk Employees</a:t>
            </a:r>
          </a:p>
          <a:p>
            <a:pPr algn="l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employees with: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tenure without promotions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salaries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commuting distances</a:t>
            </a:r>
          </a:p>
          <a:p>
            <a:pPr algn="l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HistGradientBoostingClassifier to flag high-risk employees</a:t>
            </a:r>
          </a:p>
          <a:p>
            <a:pPr algn="l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retention programs: mentoring, career path clarity</a:t>
            </a:r>
          </a:p>
          <a:p>
            <a:pPr algn="l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 focus: Technology &amp; Sales</a:t>
            </a:r>
          </a:p>
          <a:p>
            <a:pPr algn="l" marL="734069" indent="-367035" lvl="1">
              <a:lnSpc>
                <a:spcPts val="4760"/>
              </a:lnSpc>
              <a:buAutoNum type="arabicPeriod" startAt="1"/>
            </a:pPr>
            <a:r>
              <a:rPr lang="en-US" b="true" sz="3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High-risk roles: Software Engineer, Senior Software Engineer, Data Scientist</a:t>
            </a:r>
          </a:p>
        </p:txBody>
      </p:sp>
    </p:spTree>
  </p:cSld>
  <p:clrMapOvr>
    <a:masterClrMapping/>
  </p:clrMapOvr>
  <p:transition spd="fast">
    <p:fade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7423" y="375571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54300"/>
            <a:ext cx="17110710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Attrition – Retention &amp; Compensation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Mentoring</a:t>
            </a: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programs for early-career employees (&lt;2 years)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Clear succession planning to motivate employees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Review salary structures → reward top performers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Consider performance-based bonuses or promotions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Flexible work options → remote/flexible hours for high-commute employees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 overtime trends to prevent burnout</a:t>
            </a: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7423" y="375571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33052"/>
            <a:ext cx="17259300" cy="588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</a:t>
            </a: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rformance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 Training: Focus on measur</a:t>
            </a: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able performance improvements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effectiveness via performance trends &amp; manager ratings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 &amp; Recognition: Regular feedback, recognize high performers early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Promotion Readiness: Use models to identify high-potential employees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Transparent &amp; timely promotions → boost motivation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 workload balance to maintain performance</a:t>
            </a:r>
          </a:p>
          <a:p>
            <a:pPr algn="l">
              <a:lnSpc>
                <a:spcPts val="5180"/>
              </a:lnSpc>
            </a:pP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7423" y="375571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41600"/>
            <a:ext cx="17259300" cy="491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Firing Risk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employees at risk of involuntary separation using prediction models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Early interventions: targeted coaching, mentoring, development plans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 firing risk predictions with attrition &amp; promotion insights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Enables holistic workforce stability planning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7423" y="375571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64859"/>
            <a:ext cx="17185481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Work-Life Balance (WLB)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 WLB scores regularly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 workload imbalances → reduce burnout risk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Flexible work options &amp; reasonable hours for high-pressure roles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Encourage supportive policies → enhance retention &amp; productivity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27423" y="375571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21051" y="1999516"/>
            <a:ext cx="6417766" cy="844299"/>
            <a:chOff x="0" y="0"/>
            <a:chExt cx="1332724" cy="1753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1523" y="0"/>
                  </a:moveTo>
                  <a:lnTo>
                    <a:pt x="1271201" y="0"/>
                  </a:lnTo>
                  <a:cubicBezTo>
                    <a:pt x="1305179" y="0"/>
                    <a:pt x="1332724" y="27545"/>
                    <a:pt x="1332724" y="61523"/>
                  </a:cubicBezTo>
                  <a:lnTo>
                    <a:pt x="1332724" y="113806"/>
                  </a:lnTo>
                  <a:cubicBezTo>
                    <a:pt x="1332724" y="147784"/>
                    <a:pt x="1305179" y="175329"/>
                    <a:pt x="1271201" y="175329"/>
                  </a:cubicBezTo>
                  <a:lnTo>
                    <a:pt x="61523" y="175329"/>
                  </a:lnTo>
                  <a:cubicBezTo>
                    <a:pt x="27545" y="175329"/>
                    <a:pt x="0" y="147784"/>
                    <a:pt x="0" y="113806"/>
                  </a:cubicBezTo>
                  <a:lnTo>
                    <a:pt x="0" y="61523"/>
                  </a:lnTo>
                  <a:cubicBezTo>
                    <a:pt x="0" y="27545"/>
                    <a:pt x="27545" y="0"/>
                    <a:pt x="61523" y="0"/>
                  </a:cubicBezTo>
                  <a:close/>
                </a:path>
              </a:pathLst>
            </a:custGeom>
            <a:solidFill>
              <a:srgbClr val="7AB8D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21051" y="3055936"/>
            <a:ext cx="6417766" cy="2534238"/>
            <a:chOff x="0" y="0"/>
            <a:chExt cx="1332724" cy="526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2920" y="0"/>
                  </a:moveTo>
                  <a:lnTo>
                    <a:pt x="1309803" y="0"/>
                  </a:lnTo>
                  <a:cubicBezTo>
                    <a:pt x="1322462" y="0"/>
                    <a:pt x="1332724" y="10262"/>
                    <a:pt x="1332724" y="22920"/>
                  </a:cubicBezTo>
                  <a:lnTo>
                    <a:pt x="1332724" y="503344"/>
                  </a:lnTo>
                  <a:cubicBezTo>
                    <a:pt x="1332724" y="509423"/>
                    <a:pt x="1330309" y="515252"/>
                    <a:pt x="1326010" y="519551"/>
                  </a:cubicBezTo>
                  <a:cubicBezTo>
                    <a:pt x="1321712" y="523849"/>
                    <a:pt x="1315882" y="526264"/>
                    <a:pt x="1309803" y="526264"/>
                  </a:cubicBezTo>
                  <a:lnTo>
                    <a:pt x="22920" y="526264"/>
                  </a:lnTo>
                  <a:cubicBezTo>
                    <a:pt x="10262" y="526264"/>
                    <a:pt x="0" y="516002"/>
                    <a:pt x="0" y="503344"/>
                  </a:cubicBezTo>
                  <a:lnTo>
                    <a:pt x="0" y="22920"/>
                  </a:lnTo>
                  <a:cubicBezTo>
                    <a:pt x="0" y="16841"/>
                    <a:pt x="2415" y="11012"/>
                    <a:pt x="6713" y="6713"/>
                  </a:cubicBezTo>
                  <a:cubicBezTo>
                    <a:pt x="11012" y="2415"/>
                    <a:pt x="16841" y="0"/>
                    <a:pt x="2292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935076" y="2147895"/>
            <a:ext cx="6189718" cy="49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Intermediate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0080" y="3195013"/>
            <a:ext cx="5405564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Roll out structured performance improvement programs &amp; training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</a:t>
            </a:r>
            <a:r>
              <a:rPr lang="en-US" b="true" sz="2099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orma</a:t>
            </a:r>
            <a:r>
              <a:rPr lang="en-US" b="true" sz="2099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lize promotion readiness &amp; career path clarity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b="true" sz="2099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Expand work-life balance initiatives, monitor progress</a:t>
            </a:r>
          </a:p>
          <a:p>
            <a:pPr algn="just">
              <a:lnSpc>
                <a:spcPts val="293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2049182" y="2050058"/>
            <a:ext cx="6417766" cy="844299"/>
            <a:chOff x="0" y="0"/>
            <a:chExt cx="1332724" cy="1753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1523" y="0"/>
                  </a:moveTo>
                  <a:lnTo>
                    <a:pt x="1271201" y="0"/>
                  </a:lnTo>
                  <a:cubicBezTo>
                    <a:pt x="1305179" y="0"/>
                    <a:pt x="1332724" y="27545"/>
                    <a:pt x="1332724" y="61523"/>
                  </a:cubicBezTo>
                  <a:lnTo>
                    <a:pt x="1332724" y="113806"/>
                  </a:lnTo>
                  <a:cubicBezTo>
                    <a:pt x="1332724" y="147784"/>
                    <a:pt x="1305179" y="175329"/>
                    <a:pt x="1271201" y="175329"/>
                  </a:cubicBezTo>
                  <a:lnTo>
                    <a:pt x="61523" y="175329"/>
                  </a:lnTo>
                  <a:cubicBezTo>
                    <a:pt x="27545" y="175329"/>
                    <a:pt x="0" y="147784"/>
                    <a:pt x="0" y="113806"/>
                  </a:cubicBezTo>
                  <a:lnTo>
                    <a:pt x="0" y="61523"/>
                  </a:lnTo>
                  <a:cubicBezTo>
                    <a:pt x="0" y="27545"/>
                    <a:pt x="27545" y="0"/>
                    <a:pt x="61523" y="0"/>
                  </a:cubicBezTo>
                  <a:close/>
                </a:path>
              </a:pathLst>
            </a:custGeom>
            <a:solidFill>
              <a:srgbClr val="7AB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49182" y="3106478"/>
            <a:ext cx="6417766" cy="2534238"/>
            <a:chOff x="0" y="0"/>
            <a:chExt cx="1332724" cy="526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2920" y="0"/>
                  </a:moveTo>
                  <a:lnTo>
                    <a:pt x="1309803" y="0"/>
                  </a:lnTo>
                  <a:cubicBezTo>
                    <a:pt x="1322462" y="0"/>
                    <a:pt x="1332724" y="10262"/>
                    <a:pt x="1332724" y="22920"/>
                  </a:cubicBezTo>
                  <a:lnTo>
                    <a:pt x="1332724" y="503344"/>
                  </a:lnTo>
                  <a:cubicBezTo>
                    <a:pt x="1332724" y="509423"/>
                    <a:pt x="1330309" y="515252"/>
                    <a:pt x="1326010" y="519551"/>
                  </a:cubicBezTo>
                  <a:cubicBezTo>
                    <a:pt x="1321712" y="523849"/>
                    <a:pt x="1315882" y="526264"/>
                    <a:pt x="1309803" y="526264"/>
                  </a:cubicBezTo>
                  <a:lnTo>
                    <a:pt x="22920" y="526264"/>
                  </a:lnTo>
                  <a:cubicBezTo>
                    <a:pt x="10262" y="526264"/>
                    <a:pt x="0" y="516002"/>
                    <a:pt x="0" y="503344"/>
                  </a:cubicBezTo>
                  <a:lnTo>
                    <a:pt x="0" y="22920"/>
                  </a:lnTo>
                  <a:cubicBezTo>
                    <a:pt x="0" y="16841"/>
                    <a:pt x="2415" y="11012"/>
                    <a:pt x="6713" y="6713"/>
                  </a:cubicBezTo>
                  <a:cubicBezTo>
                    <a:pt x="11012" y="2415"/>
                    <a:pt x="16841" y="0"/>
                    <a:pt x="2292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163207" y="2198437"/>
            <a:ext cx="6189718" cy="49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Short Term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49182" y="3172372"/>
            <a:ext cx="6303742" cy="208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2271" indent="-256135" lvl="1">
              <a:lnSpc>
                <a:spcPts val="3321"/>
              </a:lnSpc>
              <a:buFont typeface="Arial"/>
              <a:buChar char="•"/>
            </a:pPr>
            <a:r>
              <a:rPr lang="en-US" b="true" sz="23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Flag high-risk employees using predictive m</a:t>
            </a:r>
            <a:r>
              <a:rPr lang="en-US" b="true" sz="23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odels</a:t>
            </a:r>
          </a:p>
          <a:p>
            <a:pPr algn="just" marL="512271" indent="-256135" lvl="1">
              <a:lnSpc>
                <a:spcPts val="3321"/>
              </a:lnSpc>
              <a:buFont typeface="Arial"/>
              <a:buChar char="•"/>
            </a:pPr>
            <a:r>
              <a:rPr lang="en-US" b="true" sz="23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Imp</a:t>
            </a:r>
            <a:r>
              <a:rPr lang="en-US" b="true" sz="23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lement mentoring, workload adjustments, flexible work options</a:t>
            </a:r>
          </a:p>
          <a:p>
            <a:pPr algn="just" marL="512271" indent="-256135" lvl="1">
              <a:lnSpc>
                <a:spcPts val="3321"/>
              </a:lnSpc>
              <a:buFont typeface="Arial"/>
              <a:buChar char="•"/>
            </a:pPr>
            <a:r>
              <a:rPr lang="en-US" b="true" sz="23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Adjust salary bands for high-risk roles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087782" y="5811909"/>
            <a:ext cx="6417766" cy="844299"/>
            <a:chOff x="0" y="0"/>
            <a:chExt cx="1332724" cy="1753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1523" y="0"/>
                  </a:moveTo>
                  <a:lnTo>
                    <a:pt x="1271201" y="0"/>
                  </a:lnTo>
                  <a:cubicBezTo>
                    <a:pt x="1305179" y="0"/>
                    <a:pt x="1332724" y="27545"/>
                    <a:pt x="1332724" y="61523"/>
                  </a:cubicBezTo>
                  <a:lnTo>
                    <a:pt x="1332724" y="113806"/>
                  </a:lnTo>
                  <a:cubicBezTo>
                    <a:pt x="1332724" y="147784"/>
                    <a:pt x="1305179" y="175329"/>
                    <a:pt x="1271201" y="175329"/>
                  </a:cubicBezTo>
                  <a:lnTo>
                    <a:pt x="61523" y="175329"/>
                  </a:lnTo>
                  <a:cubicBezTo>
                    <a:pt x="27545" y="175329"/>
                    <a:pt x="0" y="147784"/>
                    <a:pt x="0" y="113806"/>
                  </a:cubicBezTo>
                  <a:lnTo>
                    <a:pt x="0" y="61523"/>
                  </a:lnTo>
                  <a:cubicBezTo>
                    <a:pt x="0" y="27545"/>
                    <a:pt x="27545" y="0"/>
                    <a:pt x="61523" y="0"/>
                  </a:cubicBezTo>
                  <a:close/>
                </a:path>
              </a:pathLst>
            </a:custGeom>
            <a:solidFill>
              <a:srgbClr val="7AB8D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087782" y="6868329"/>
            <a:ext cx="6417766" cy="2534238"/>
            <a:chOff x="0" y="0"/>
            <a:chExt cx="1332724" cy="5262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2920" y="0"/>
                  </a:moveTo>
                  <a:lnTo>
                    <a:pt x="1309803" y="0"/>
                  </a:lnTo>
                  <a:cubicBezTo>
                    <a:pt x="1322462" y="0"/>
                    <a:pt x="1332724" y="10262"/>
                    <a:pt x="1332724" y="22920"/>
                  </a:cubicBezTo>
                  <a:lnTo>
                    <a:pt x="1332724" y="503344"/>
                  </a:lnTo>
                  <a:cubicBezTo>
                    <a:pt x="1332724" y="509423"/>
                    <a:pt x="1330309" y="515252"/>
                    <a:pt x="1326010" y="519551"/>
                  </a:cubicBezTo>
                  <a:cubicBezTo>
                    <a:pt x="1321712" y="523849"/>
                    <a:pt x="1315882" y="526264"/>
                    <a:pt x="1309803" y="526264"/>
                  </a:cubicBezTo>
                  <a:lnTo>
                    <a:pt x="22920" y="526264"/>
                  </a:lnTo>
                  <a:cubicBezTo>
                    <a:pt x="10262" y="526264"/>
                    <a:pt x="0" y="516002"/>
                    <a:pt x="0" y="503344"/>
                  </a:cubicBezTo>
                  <a:lnTo>
                    <a:pt x="0" y="22920"/>
                  </a:lnTo>
                  <a:cubicBezTo>
                    <a:pt x="0" y="16841"/>
                    <a:pt x="2415" y="11012"/>
                    <a:pt x="6713" y="6713"/>
                  </a:cubicBezTo>
                  <a:cubicBezTo>
                    <a:pt x="11012" y="2415"/>
                    <a:pt x="16841" y="0"/>
                    <a:pt x="2292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201807" y="5960288"/>
            <a:ext cx="6189718" cy="49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Long term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53836" y="7046733"/>
            <a:ext cx="5180327" cy="247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0184" indent="-155092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Integrate employee-level risk predictions with organizational-level workforce forecasts for strategic planning.</a:t>
            </a:r>
          </a:p>
          <a:p>
            <a:pPr algn="just" marL="310184" indent="-155092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Continuously refine salary bands, promotion policies, and retention programs based on predictive insights and attrition trends.</a:t>
            </a:r>
          </a:p>
          <a:p>
            <a:pPr algn="just" marL="310184" indent="-155092" lvl="1">
              <a:lnSpc>
                <a:spcPts val="2011"/>
              </a:lnSpc>
              <a:buFont typeface="Arial"/>
              <a:buChar char="•"/>
            </a:pPr>
            <a:r>
              <a:rPr lang="en-US" b="true" sz="1436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Establish a sustainable culture of performance management, engagement, and proactive risk mitigation across all departments.</a:t>
            </a:r>
          </a:p>
          <a:p>
            <a:pPr algn="just">
              <a:lnSpc>
                <a:spcPts val="2011"/>
              </a:lnSpc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92734" y="0"/>
            <a:ext cx="22363043" cy="10287000"/>
          </a:xfrm>
          <a:custGeom>
            <a:avLst/>
            <a:gdLst/>
            <a:ahLst/>
            <a:cxnLst/>
            <a:rect r="r" b="b" t="t" l="l"/>
            <a:pathLst>
              <a:path h="10287000" w="22363043">
                <a:moveTo>
                  <a:pt x="0" y="0"/>
                </a:moveTo>
                <a:lnTo>
                  <a:pt x="22363044" y="0"/>
                </a:lnTo>
                <a:lnTo>
                  <a:pt x="22363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21051" y="1999516"/>
            <a:ext cx="6417766" cy="844299"/>
            <a:chOff x="0" y="0"/>
            <a:chExt cx="1332724" cy="1753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1523" y="0"/>
                  </a:moveTo>
                  <a:lnTo>
                    <a:pt x="1271201" y="0"/>
                  </a:lnTo>
                  <a:cubicBezTo>
                    <a:pt x="1305179" y="0"/>
                    <a:pt x="1332724" y="27545"/>
                    <a:pt x="1332724" y="61523"/>
                  </a:cubicBezTo>
                  <a:lnTo>
                    <a:pt x="1332724" y="113806"/>
                  </a:lnTo>
                  <a:cubicBezTo>
                    <a:pt x="1332724" y="147784"/>
                    <a:pt x="1305179" y="175329"/>
                    <a:pt x="1271201" y="175329"/>
                  </a:cubicBezTo>
                  <a:lnTo>
                    <a:pt x="61523" y="175329"/>
                  </a:lnTo>
                  <a:cubicBezTo>
                    <a:pt x="27545" y="175329"/>
                    <a:pt x="0" y="147784"/>
                    <a:pt x="0" y="113806"/>
                  </a:cubicBezTo>
                  <a:lnTo>
                    <a:pt x="0" y="61523"/>
                  </a:lnTo>
                  <a:cubicBezTo>
                    <a:pt x="0" y="27545"/>
                    <a:pt x="27545" y="0"/>
                    <a:pt x="61523" y="0"/>
                  </a:cubicBezTo>
                  <a:close/>
                </a:path>
              </a:pathLst>
            </a:custGeom>
            <a:solidFill>
              <a:srgbClr val="7AB8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21051" y="3055936"/>
            <a:ext cx="6417766" cy="2534238"/>
            <a:chOff x="0" y="0"/>
            <a:chExt cx="1332724" cy="5262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2920" y="0"/>
                  </a:moveTo>
                  <a:lnTo>
                    <a:pt x="1309803" y="0"/>
                  </a:lnTo>
                  <a:cubicBezTo>
                    <a:pt x="1322462" y="0"/>
                    <a:pt x="1332724" y="10262"/>
                    <a:pt x="1332724" y="22920"/>
                  </a:cubicBezTo>
                  <a:lnTo>
                    <a:pt x="1332724" y="503344"/>
                  </a:lnTo>
                  <a:cubicBezTo>
                    <a:pt x="1332724" y="509423"/>
                    <a:pt x="1330309" y="515252"/>
                    <a:pt x="1326010" y="519551"/>
                  </a:cubicBezTo>
                  <a:cubicBezTo>
                    <a:pt x="1321712" y="523849"/>
                    <a:pt x="1315882" y="526264"/>
                    <a:pt x="1309803" y="526264"/>
                  </a:cubicBezTo>
                  <a:lnTo>
                    <a:pt x="22920" y="526264"/>
                  </a:lnTo>
                  <a:cubicBezTo>
                    <a:pt x="10262" y="526264"/>
                    <a:pt x="0" y="516002"/>
                    <a:pt x="0" y="503344"/>
                  </a:cubicBezTo>
                  <a:lnTo>
                    <a:pt x="0" y="22920"/>
                  </a:lnTo>
                  <a:cubicBezTo>
                    <a:pt x="0" y="16841"/>
                    <a:pt x="2415" y="11012"/>
                    <a:pt x="6713" y="6713"/>
                  </a:cubicBezTo>
                  <a:cubicBezTo>
                    <a:pt x="11012" y="2415"/>
                    <a:pt x="16841" y="0"/>
                    <a:pt x="2292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935076" y="2147895"/>
            <a:ext cx="6189718" cy="49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Performance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20080" y="3185488"/>
            <a:ext cx="5405564" cy="255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9984" indent="-314992" lvl="1">
              <a:lnSpc>
                <a:spcPts val="4085"/>
              </a:lnSpc>
              <a:buFont typeface="Arial"/>
              <a:buChar char="•"/>
            </a:pPr>
            <a:r>
              <a:rPr lang="en-US" b="true" sz="2917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6,709 reviews, 11  </a:t>
            </a:r>
            <a:r>
              <a:rPr lang="en-US" b="true" sz="2917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</a:t>
            </a:r>
            <a:r>
              <a:rPr lang="en-US" b="true" sz="2917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lumns  </a:t>
            </a:r>
          </a:p>
          <a:p>
            <a:pPr algn="just" marL="629984" indent="-314992" lvl="1">
              <a:lnSpc>
                <a:spcPts val="4085"/>
              </a:lnSpc>
              <a:buFont typeface="Arial"/>
              <a:buChar char="•"/>
            </a:pPr>
            <a:r>
              <a:rPr lang="en-US" b="true" sz="2917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reviews and satisfaction ratings</a:t>
            </a:r>
          </a:p>
          <a:p>
            <a:pPr algn="just">
              <a:lnSpc>
                <a:spcPts val="4085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2049182" y="2050058"/>
            <a:ext cx="6417766" cy="844299"/>
            <a:chOff x="0" y="0"/>
            <a:chExt cx="1332724" cy="1753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1523" y="0"/>
                  </a:moveTo>
                  <a:lnTo>
                    <a:pt x="1271201" y="0"/>
                  </a:lnTo>
                  <a:cubicBezTo>
                    <a:pt x="1305179" y="0"/>
                    <a:pt x="1332724" y="27545"/>
                    <a:pt x="1332724" y="61523"/>
                  </a:cubicBezTo>
                  <a:lnTo>
                    <a:pt x="1332724" y="113806"/>
                  </a:lnTo>
                  <a:cubicBezTo>
                    <a:pt x="1332724" y="147784"/>
                    <a:pt x="1305179" y="175329"/>
                    <a:pt x="1271201" y="175329"/>
                  </a:cubicBezTo>
                  <a:lnTo>
                    <a:pt x="61523" y="175329"/>
                  </a:lnTo>
                  <a:cubicBezTo>
                    <a:pt x="27545" y="175329"/>
                    <a:pt x="0" y="147784"/>
                    <a:pt x="0" y="113806"/>
                  </a:cubicBezTo>
                  <a:lnTo>
                    <a:pt x="0" y="61523"/>
                  </a:lnTo>
                  <a:cubicBezTo>
                    <a:pt x="0" y="27545"/>
                    <a:pt x="27545" y="0"/>
                    <a:pt x="61523" y="0"/>
                  </a:cubicBezTo>
                  <a:close/>
                </a:path>
              </a:pathLst>
            </a:custGeom>
            <a:solidFill>
              <a:srgbClr val="7AB8D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49182" y="3106478"/>
            <a:ext cx="6417766" cy="2534238"/>
            <a:chOff x="0" y="0"/>
            <a:chExt cx="1332724" cy="5262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2920" y="0"/>
                  </a:moveTo>
                  <a:lnTo>
                    <a:pt x="1309803" y="0"/>
                  </a:lnTo>
                  <a:cubicBezTo>
                    <a:pt x="1322462" y="0"/>
                    <a:pt x="1332724" y="10262"/>
                    <a:pt x="1332724" y="22920"/>
                  </a:cubicBezTo>
                  <a:lnTo>
                    <a:pt x="1332724" y="503344"/>
                  </a:lnTo>
                  <a:cubicBezTo>
                    <a:pt x="1332724" y="509423"/>
                    <a:pt x="1330309" y="515252"/>
                    <a:pt x="1326010" y="519551"/>
                  </a:cubicBezTo>
                  <a:cubicBezTo>
                    <a:pt x="1321712" y="523849"/>
                    <a:pt x="1315882" y="526264"/>
                    <a:pt x="1309803" y="526264"/>
                  </a:cubicBezTo>
                  <a:lnTo>
                    <a:pt x="22920" y="526264"/>
                  </a:lnTo>
                  <a:cubicBezTo>
                    <a:pt x="10262" y="526264"/>
                    <a:pt x="0" y="516002"/>
                    <a:pt x="0" y="503344"/>
                  </a:cubicBezTo>
                  <a:lnTo>
                    <a:pt x="0" y="22920"/>
                  </a:lnTo>
                  <a:cubicBezTo>
                    <a:pt x="0" y="16841"/>
                    <a:pt x="2415" y="11012"/>
                    <a:pt x="6713" y="6713"/>
                  </a:cubicBezTo>
                  <a:cubicBezTo>
                    <a:pt x="11012" y="2415"/>
                    <a:pt x="16841" y="0"/>
                    <a:pt x="2292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63207" y="2198437"/>
            <a:ext cx="6189718" cy="99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Employees</a:t>
            </a:r>
          </a:p>
          <a:p>
            <a:pPr algn="ctr">
              <a:lnSpc>
                <a:spcPts val="408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49182" y="3153322"/>
            <a:ext cx="6303742" cy="207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1808" indent="-320904" lvl="1">
              <a:lnSpc>
                <a:spcPts val="4161"/>
              </a:lnSpc>
              <a:buFont typeface="Arial"/>
              <a:buChar char="•"/>
            </a:pPr>
            <a:r>
              <a:rPr lang="en-US" b="true" sz="29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1,470 employees, 23 </a:t>
            </a:r>
            <a:r>
              <a:rPr lang="en-US" b="true" sz="29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Columns</a:t>
            </a:r>
          </a:p>
          <a:p>
            <a:pPr algn="just" marL="641808" indent="-320904" lvl="1">
              <a:lnSpc>
                <a:spcPts val="4161"/>
              </a:lnSpc>
              <a:buFont typeface="Arial"/>
              <a:buChar char="•"/>
            </a:pPr>
            <a:r>
              <a:rPr lang="en-US" b="true" sz="2972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Key Variables: Demographics, Job-Information, Compensation, and Attrition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087782" y="5811909"/>
            <a:ext cx="6417766" cy="844299"/>
            <a:chOff x="0" y="0"/>
            <a:chExt cx="1332724" cy="1753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61523" y="0"/>
                  </a:moveTo>
                  <a:lnTo>
                    <a:pt x="1271201" y="0"/>
                  </a:lnTo>
                  <a:cubicBezTo>
                    <a:pt x="1305179" y="0"/>
                    <a:pt x="1332724" y="27545"/>
                    <a:pt x="1332724" y="61523"/>
                  </a:cubicBezTo>
                  <a:lnTo>
                    <a:pt x="1332724" y="113806"/>
                  </a:lnTo>
                  <a:cubicBezTo>
                    <a:pt x="1332724" y="147784"/>
                    <a:pt x="1305179" y="175329"/>
                    <a:pt x="1271201" y="175329"/>
                  </a:cubicBezTo>
                  <a:lnTo>
                    <a:pt x="61523" y="175329"/>
                  </a:lnTo>
                  <a:cubicBezTo>
                    <a:pt x="27545" y="175329"/>
                    <a:pt x="0" y="147784"/>
                    <a:pt x="0" y="113806"/>
                  </a:cubicBezTo>
                  <a:lnTo>
                    <a:pt x="0" y="61523"/>
                  </a:lnTo>
                  <a:cubicBezTo>
                    <a:pt x="0" y="27545"/>
                    <a:pt x="27545" y="0"/>
                    <a:pt x="61523" y="0"/>
                  </a:cubicBezTo>
                  <a:close/>
                </a:path>
              </a:pathLst>
            </a:custGeom>
            <a:solidFill>
              <a:srgbClr val="7AB8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087782" y="6868329"/>
            <a:ext cx="6417766" cy="2534238"/>
            <a:chOff x="0" y="0"/>
            <a:chExt cx="1332724" cy="5262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2920" y="0"/>
                  </a:moveTo>
                  <a:lnTo>
                    <a:pt x="1309803" y="0"/>
                  </a:lnTo>
                  <a:cubicBezTo>
                    <a:pt x="1322462" y="0"/>
                    <a:pt x="1332724" y="10262"/>
                    <a:pt x="1332724" y="22920"/>
                  </a:cubicBezTo>
                  <a:lnTo>
                    <a:pt x="1332724" y="503344"/>
                  </a:lnTo>
                  <a:cubicBezTo>
                    <a:pt x="1332724" y="509423"/>
                    <a:pt x="1330309" y="515252"/>
                    <a:pt x="1326010" y="519551"/>
                  </a:cubicBezTo>
                  <a:cubicBezTo>
                    <a:pt x="1321712" y="523849"/>
                    <a:pt x="1315882" y="526264"/>
                    <a:pt x="1309803" y="526264"/>
                  </a:cubicBezTo>
                  <a:lnTo>
                    <a:pt x="22920" y="526264"/>
                  </a:lnTo>
                  <a:cubicBezTo>
                    <a:pt x="10262" y="526264"/>
                    <a:pt x="0" y="516002"/>
                    <a:pt x="0" y="503344"/>
                  </a:cubicBezTo>
                  <a:lnTo>
                    <a:pt x="0" y="22920"/>
                  </a:lnTo>
                  <a:cubicBezTo>
                    <a:pt x="0" y="16841"/>
                    <a:pt x="2415" y="11012"/>
                    <a:pt x="6713" y="6713"/>
                  </a:cubicBezTo>
                  <a:cubicBezTo>
                    <a:pt x="11012" y="2415"/>
                    <a:pt x="16841" y="0"/>
                    <a:pt x="2292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201807" y="5960288"/>
            <a:ext cx="6189718" cy="49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4"/>
              </a:lnSpc>
            </a:pPr>
            <a:r>
              <a:rPr lang="en-US" sz="2917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Additional Tables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06502" y="7389445"/>
            <a:ext cx="5180327" cy="133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7668" indent="-273834" lvl="1">
              <a:lnSpc>
                <a:spcPts val="3551"/>
              </a:lnSpc>
              <a:buFont typeface="Arial"/>
              <a:buChar char="•"/>
            </a:pPr>
            <a:r>
              <a:rPr lang="en-US" b="true" sz="2536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Rating Mapping</a:t>
            </a:r>
          </a:p>
          <a:p>
            <a:pPr algn="just" marL="547668" indent="-273834" lvl="1">
              <a:lnSpc>
                <a:spcPts val="3551"/>
              </a:lnSpc>
              <a:buFont typeface="Arial"/>
              <a:buChar char="•"/>
            </a:pPr>
            <a:r>
              <a:rPr lang="en-US" b="true" sz="2536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Satisfaction Level Mapping</a:t>
            </a:r>
          </a:p>
          <a:p>
            <a:pPr algn="just" marL="547668" indent="-273834" lvl="1">
              <a:lnSpc>
                <a:spcPts val="3551"/>
              </a:lnSpc>
              <a:buFont typeface="Arial"/>
              <a:buChar char="•"/>
            </a:pPr>
            <a:r>
              <a:rPr lang="en-US" b="true" sz="2536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Education Level Mapping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00534" y="0"/>
            <a:ext cx="22363043" cy="10287000"/>
          </a:xfrm>
          <a:custGeom>
            <a:avLst/>
            <a:gdLst/>
            <a:ahLst/>
            <a:cxnLst/>
            <a:rect r="r" b="b" t="t" l="l"/>
            <a:pathLst>
              <a:path h="10287000" w="22363043">
                <a:moveTo>
                  <a:pt x="0" y="0"/>
                </a:moveTo>
                <a:lnTo>
                  <a:pt x="22363044" y="0"/>
                </a:lnTo>
                <a:lnTo>
                  <a:pt x="223630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21600" y="2086610"/>
            <a:ext cx="9835595" cy="757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demonstrates the transformative value of HR analytics in converting raw workforce data into actionable insights.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linking attrition, firing risk, promotion readiness, performance, compensation, and work-life balance, organizations can make informed decisions to enhance employee engagement, retention, and productivity.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findings provide a robust foundation for both operational HR management and strategic workforce planning, enabling proactive interventions that support a stable, high-performing, and motivated workforce.</a:t>
            </a:r>
          </a:p>
          <a:p>
            <a:pPr algn="l">
              <a:lnSpc>
                <a:spcPts val="43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21600" y="537527"/>
            <a:ext cx="57461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70689" y="3176727"/>
            <a:ext cx="9346622" cy="389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b="true" sz="16848">
                <a:solidFill>
                  <a:srgbClr val="3F9BE2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11163" y="7791225"/>
            <a:ext cx="305535" cy="302202"/>
          </a:xfrm>
          <a:custGeom>
            <a:avLst/>
            <a:gdLst/>
            <a:ahLst/>
            <a:cxnLst/>
            <a:rect r="r" b="b" t="t" l="l"/>
            <a:pathLst>
              <a:path h="302202" w="305535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4608" y="-1072654"/>
            <a:ext cx="11438784" cy="2839490"/>
            <a:chOff x="0" y="0"/>
            <a:chExt cx="3012684" cy="747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12684" cy="747849"/>
            </a:xfrm>
            <a:custGeom>
              <a:avLst/>
              <a:gdLst/>
              <a:ahLst/>
              <a:cxnLst/>
              <a:rect r="r" b="b" t="t" l="l"/>
              <a:pathLst>
                <a:path h="747849" w="3012684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AAD0E5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95527" y="1028700"/>
            <a:ext cx="1496945" cy="14969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F9B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673581" y="1447879"/>
            <a:ext cx="940838" cy="658587"/>
          </a:xfrm>
          <a:custGeom>
            <a:avLst/>
            <a:gdLst/>
            <a:ahLst/>
            <a:cxnLst/>
            <a:rect r="r" b="b" t="t" l="l"/>
            <a:pathLst>
              <a:path h="658587" w="940838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4608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344065" y="4750679"/>
            <a:ext cx="1519327" cy="469610"/>
          </a:xfrm>
          <a:custGeom>
            <a:avLst/>
            <a:gdLst/>
            <a:ahLst/>
            <a:cxnLst/>
            <a:rect r="r" b="b" t="t" l="l"/>
            <a:pathLst>
              <a:path h="469610" w="1519327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8996715"/>
            <a:ext cx="18288000" cy="1290285"/>
            <a:chOff x="0" y="0"/>
            <a:chExt cx="4816593" cy="3398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39828"/>
            </a:xfrm>
            <a:custGeom>
              <a:avLst/>
              <a:gdLst/>
              <a:ahLst/>
              <a:cxnLst/>
              <a:rect r="r" b="b" t="t" l="l"/>
              <a:pathLst>
                <a:path h="3398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3F9BE2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144054" y="6945230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2" y="0"/>
                </a:lnTo>
                <a:lnTo>
                  <a:pt x="1999892" y="1994193"/>
                </a:lnTo>
                <a:lnTo>
                  <a:pt x="0" y="19941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2266994" y="2802085"/>
          <a:ext cx="5657850" cy="3771900"/>
        </p:xfrm>
        <a:graphic>
          <a:graphicData uri="http://schemas.openxmlformats.org/presentationml/2006/ole">
            <p:oleObj imgW="6781800" imgH="4902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058707" y="1795663"/>
            <a:ext cx="5746195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76527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410014"/>
            <a:ext cx="18288000" cy="1733486"/>
            <a:chOff x="0" y="0"/>
            <a:chExt cx="4816593" cy="456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143500"/>
            <a:ext cx="18288000" cy="1733486"/>
            <a:chOff x="0" y="0"/>
            <a:chExt cx="4816593" cy="45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820027"/>
            <a:ext cx="18288000" cy="1733486"/>
            <a:chOff x="0" y="0"/>
            <a:chExt cx="4816593" cy="456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3E97C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8553514"/>
            <a:ext cx="18288000" cy="1733486"/>
            <a:chOff x="0" y="0"/>
            <a:chExt cx="4816593" cy="456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27423" y="8929084"/>
            <a:ext cx="6322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40246" y="7195598"/>
            <a:ext cx="7897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62637" y="5494782"/>
            <a:ext cx="80522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73511" y="3785584"/>
            <a:ext cx="99370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691" y="2052098"/>
            <a:ext cx="114026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2192" y="446532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Dataset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733486"/>
            <a:chOff x="0" y="0"/>
            <a:chExt cx="4816593" cy="456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56556"/>
            </a:xfrm>
            <a:custGeom>
              <a:avLst/>
              <a:gdLst/>
              <a:ahLst/>
              <a:cxnLst/>
              <a:rect r="r" b="b" t="t" l="l"/>
              <a:pathLst>
                <a:path h="4565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56556"/>
                  </a:lnTo>
                  <a:lnTo>
                    <a:pt x="0" y="456556"/>
                  </a:lnTo>
                  <a:close/>
                </a:path>
              </a:pathLst>
            </a:custGeom>
            <a:solidFill>
              <a:srgbClr val="AAD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5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4000" y="3797300"/>
            <a:ext cx="12944064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128000" y="3289300"/>
            <a:ext cx="1016000" cy="1016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867863" y="4568735"/>
            <a:ext cx="7536274" cy="3984805"/>
          </a:xfrm>
          <a:custGeom>
            <a:avLst/>
            <a:gdLst/>
            <a:ahLst/>
            <a:cxnLst/>
            <a:rect r="r" b="b" t="t" l="l"/>
            <a:pathLst>
              <a:path h="3984805" w="7536274">
                <a:moveTo>
                  <a:pt x="0" y="0"/>
                </a:moveTo>
                <a:lnTo>
                  <a:pt x="7536274" y="0"/>
                </a:lnTo>
                <a:lnTo>
                  <a:pt x="7536274" y="3984805"/>
                </a:lnTo>
                <a:lnTo>
                  <a:pt x="0" y="398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75797" y="409226"/>
            <a:ext cx="111436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 and transformation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18462" y="2020221"/>
            <a:ext cx="82350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Cleaning by Excel (Query)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23821" y="8934767"/>
            <a:ext cx="104243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duplicates, trim spaces, normalize text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1137900" y="3797300"/>
            <a:ext cx="17161987" cy="0"/>
          </a:xfrm>
          <a:prstGeom prst="line">
            <a:avLst/>
          </a:prstGeom>
          <a:ln cap="flat" w="133350">
            <a:solidFill>
              <a:srgbClr val="0278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729200" y="3289300"/>
            <a:ext cx="1016000" cy="10160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77A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80"/>
                </a:lnSpc>
              </a:pPr>
              <a:r>
                <a:rPr lang="en-US" b="true" sz="37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67103" y="7990331"/>
            <a:ext cx="1999891" cy="1994193"/>
          </a:xfrm>
          <a:custGeom>
            <a:avLst/>
            <a:gdLst/>
            <a:ahLst/>
            <a:cxnLst/>
            <a:rect r="r" b="b" t="t" l="l"/>
            <a:pathLst>
              <a:path h="1994193" w="1999891">
                <a:moveTo>
                  <a:pt x="0" y="0"/>
                </a:moveTo>
                <a:lnTo>
                  <a:pt x="1999891" y="0"/>
                </a:lnTo>
                <a:lnTo>
                  <a:pt x="1999891" y="1994194"/>
                </a:lnTo>
                <a:lnTo>
                  <a:pt x="0" y="19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599743" y="4494213"/>
            <a:ext cx="7514468" cy="4057813"/>
          </a:xfrm>
          <a:custGeom>
            <a:avLst/>
            <a:gdLst/>
            <a:ahLst/>
            <a:cxnLst/>
            <a:rect r="r" b="b" t="t" l="l"/>
            <a:pathLst>
              <a:path h="4057813" w="7514468">
                <a:moveTo>
                  <a:pt x="0" y="0"/>
                </a:moveTo>
                <a:lnTo>
                  <a:pt x="7514468" y="0"/>
                </a:lnTo>
                <a:lnTo>
                  <a:pt x="7514468" y="4057812"/>
                </a:lnTo>
                <a:lnTo>
                  <a:pt x="0" y="4057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025021" y="8740955"/>
            <a:ext cx="104243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Merging the mapping tables and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2 tables for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71225" y="2020221"/>
            <a:ext cx="53715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Denormalization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DAG5SBsla-M</dc:identifier>
  <dcterms:modified xsi:type="dcterms:W3CDTF">2011-08-01T06:04:30Z</dcterms:modified>
  <cp:revision>1</cp:revision>
  <dc:title>HR Presentation</dc:title>
</cp:coreProperties>
</file>